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3" r:id="rId2"/>
    <p:sldId id="404" r:id="rId3"/>
    <p:sldId id="405" r:id="rId4"/>
    <p:sldId id="291" r:id="rId5"/>
    <p:sldId id="292" r:id="rId6"/>
    <p:sldId id="293" r:id="rId7"/>
    <p:sldId id="294" r:id="rId8"/>
    <p:sldId id="295" r:id="rId9"/>
    <p:sldId id="296" r:id="rId10"/>
    <p:sldId id="268" r:id="rId11"/>
    <p:sldId id="270" r:id="rId12"/>
    <p:sldId id="272" r:id="rId13"/>
    <p:sldId id="273" r:id="rId14"/>
    <p:sldId id="267" r:id="rId15"/>
    <p:sldId id="406" r:id="rId16"/>
    <p:sldId id="407" r:id="rId17"/>
    <p:sldId id="408" r:id="rId18"/>
    <p:sldId id="315" r:id="rId19"/>
    <p:sldId id="323" r:id="rId20"/>
    <p:sldId id="324" r:id="rId21"/>
    <p:sldId id="326" r:id="rId22"/>
    <p:sldId id="327" r:id="rId23"/>
    <p:sldId id="316" r:id="rId24"/>
    <p:sldId id="258" r:id="rId25"/>
    <p:sldId id="259" r:id="rId26"/>
    <p:sldId id="260" r:id="rId27"/>
    <p:sldId id="261" r:id="rId28"/>
    <p:sldId id="264" r:id="rId29"/>
    <p:sldId id="265" r:id="rId30"/>
    <p:sldId id="266" r:id="rId31"/>
    <p:sldId id="284" r:id="rId32"/>
    <p:sldId id="274" r:id="rId33"/>
    <p:sldId id="277" r:id="rId34"/>
    <p:sldId id="278" r:id="rId35"/>
    <p:sldId id="280" r:id="rId36"/>
    <p:sldId id="282" r:id="rId37"/>
    <p:sldId id="283" r:id="rId38"/>
    <p:sldId id="285" r:id="rId39"/>
    <p:sldId id="286" r:id="rId40"/>
    <p:sldId id="287" r:id="rId41"/>
    <p:sldId id="290" r:id="rId42"/>
    <p:sldId id="262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22" r:id="rId54"/>
    <p:sldId id="328" r:id="rId55"/>
    <p:sldId id="329" r:id="rId56"/>
    <p:sldId id="332" r:id="rId57"/>
    <p:sldId id="333" r:id="rId58"/>
    <p:sldId id="334" r:id="rId59"/>
    <p:sldId id="335" r:id="rId60"/>
    <p:sldId id="337" r:id="rId61"/>
    <p:sldId id="339" r:id="rId62"/>
    <p:sldId id="341" r:id="rId63"/>
    <p:sldId id="342" r:id="rId64"/>
    <p:sldId id="343" r:id="rId65"/>
    <p:sldId id="344" r:id="rId66"/>
    <p:sldId id="346" r:id="rId67"/>
    <p:sldId id="347" r:id="rId68"/>
    <p:sldId id="348" r:id="rId69"/>
    <p:sldId id="350" r:id="rId70"/>
    <p:sldId id="352" r:id="rId71"/>
    <p:sldId id="354" r:id="rId72"/>
    <p:sldId id="355" r:id="rId73"/>
    <p:sldId id="357" r:id="rId74"/>
    <p:sldId id="358" r:id="rId75"/>
    <p:sldId id="359" r:id="rId76"/>
    <p:sldId id="360" r:id="rId77"/>
    <p:sldId id="362" r:id="rId78"/>
    <p:sldId id="363" r:id="rId79"/>
    <p:sldId id="364" r:id="rId80"/>
    <p:sldId id="365" r:id="rId81"/>
    <p:sldId id="367" r:id="rId82"/>
    <p:sldId id="368" r:id="rId83"/>
    <p:sldId id="370" r:id="rId84"/>
    <p:sldId id="371" r:id="rId85"/>
    <p:sldId id="372" r:id="rId86"/>
    <p:sldId id="374" r:id="rId87"/>
    <p:sldId id="375" r:id="rId88"/>
    <p:sldId id="378" r:id="rId89"/>
    <p:sldId id="379" r:id="rId90"/>
    <p:sldId id="381" r:id="rId91"/>
    <p:sldId id="382" r:id="rId92"/>
    <p:sldId id="383" r:id="rId93"/>
    <p:sldId id="384" r:id="rId94"/>
    <p:sldId id="385" r:id="rId95"/>
    <p:sldId id="386" r:id="rId96"/>
    <p:sldId id="387" r:id="rId97"/>
    <p:sldId id="388" r:id="rId98"/>
    <p:sldId id="389" r:id="rId99"/>
    <p:sldId id="390" r:id="rId100"/>
    <p:sldId id="391" r:id="rId101"/>
    <p:sldId id="392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D0A"/>
    <a:srgbClr val="2965F1"/>
    <a:srgbClr val="F16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56B5D-8903-594D-B0E7-ABE32E78043E}" v="3" dt="2024-02-06T07:04:49.711"/>
    <p1510:client id="{3A876EC8-10FF-A17D-1890-0252D02621D8}" v="62" dt="2024-02-06T07:35:35.223"/>
    <p1510:client id="{AFFAA844-EF9D-84A4-2FB1-B0ECC76CD25E}" v="204" dt="2024-02-06T12:08:44.191"/>
    <p1510:client id="{C2BDA115-2B41-1D28-DD3A-304097639260}" v="553" dt="2024-02-06T09:11:34.25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BC0DB-1555-420D-B104-66383B1C6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9CC963-2A8D-4E3E-B2EF-C690B79BF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JavaScript is a scripting language that is used to create interactive and dynamic websites.</a:t>
          </a:r>
        </a:p>
      </dgm:t>
    </dgm:pt>
    <dgm:pt modelId="{73411D9F-995A-4D42-BC67-FB83A490848D}" type="parTrans" cxnId="{FC8C39EE-965E-4351-AD8F-0AAEE9BD00D0}">
      <dgm:prSet/>
      <dgm:spPr/>
      <dgm:t>
        <a:bodyPr/>
        <a:lstStyle/>
        <a:p>
          <a:endParaRPr lang="en-US"/>
        </a:p>
      </dgm:t>
    </dgm:pt>
    <dgm:pt modelId="{74F9096F-BE8E-40B5-B55D-EFD92ACB9803}" type="sibTrans" cxnId="{FC8C39EE-965E-4351-AD8F-0AAEE9BD00D0}">
      <dgm:prSet/>
      <dgm:spPr/>
      <dgm:t>
        <a:bodyPr/>
        <a:lstStyle/>
        <a:p>
          <a:endParaRPr lang="en-US"/>
        </a:p>
      </dgm:t>
    </dgm:pt>
    <dgm:pt modelId="{2FF37BC6-E957-4016-BB78-8686FAF38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website means, user can perform some action on website for example: Button click, Submit a form, write comments and live chat.</a:t>
          </a:r>
        </a:p>
      </dgm:t>
    </dgm:pt>
    <dgm:pt modelId="{2A435CB4-9CBF-4884-A08E-B5376CE8D114}" type="parTrans" cxnId="{63FC6FBC-7D52-41DF-8EC5-6CA69DEF8EF0}">
      <dgm:prSet/>
      <dgm:spPr/>
      <dgm:t>
        <a:bodyPr/>
        <a:lstStyle/>
        <a:p>
          <a:endParaRPr lang="en-US"/>
        </a:p>
      </dgm:t>
    </dgm:pt>
    <dgm:pt modelId="{DDC608F2-460F-4BEB-91DE-D18583DD2004}" type="sibTrans" cxnId="{63FC6FBC-7D52-41DF-8EC5-6CA69DEF8EF0}">
      <dgm:prSet/>
      <dgm:spPr/>
      <dgm:t>
        <a:bodyPr/>
        <a:lstStyle/>
        <a:p>
          <a:endParaRPr lang="en-US"/>
        </a:p>
      </dgm:t>
    </dgm:pt>
    <dgm:pt modelId="{02F0C982-633B-4557-95CB-90B9ED558B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website means, the website that changes it’s content or layout like: Sliding effect, Ecommerce website and Quiz website.</a:t>
          </a:r>
        </a:p>
      </dgm:t>
    </dgm:pt>
    <dgm:pt modelId="{CC696CF8-37C5-40D7-A306-4FBD393E6509}" type="parTrans" cxnId="{A231AA4B-B78F-4E48-904D-9969FAB6BC52}">
      <dgm:prSet/>
      <dgm:spPr/>
      <dgm:t>
        <a:bodyPr/>
        <a:lstStyle/>
        <a:p>
          <a:endParaRPr lang="en-US"/>
        </a:p>
      </dgm:t>
    </dgm:pt>
    <dgm:pt modelId="{26EC5276-42BB-488E-AFE2-AB8C180627BF}" type="sibTrans" cxnId="{A231AA4B-B78F-4E48-904D-9969FAB6BC52}">
      <dgm:prSet/>
      <dgm:spPr/>
      <dgm:t>
        <a:bodyPr/>
        <a:lstStyle/>
        <a:p>
          <a:endParaRPr lang="en-US"/>
        </a:p>
      </dgm:t>
    </dgm:pt>
    <dgm:pt modelId="{1D0E8251-305C-4AC7-B228-04F44BA44DB2}" type="pres">
      <dgm:prSet presAssocID="{718BC0DB-1555-420D-B104-66383B1C6F95}" presName="root" presStyleCnt="0">
        <dgm:presLayoutVars>
          <dgm:dir/>
          <dgm:resizeHandles val="exact"/>
        </dgm:presLayoutVars>
      </dgm:prSet>
      <dgm:spPr/>
    </dgm:pt>
    <dgm:pt modelId="{D3B86261-684E-4EDC-845D-13DE4CBBADF7}" type="pres">
      <dgm:prSet presAssocID="{C19CC963-2A8D-4E3E-B2EF-C690B79BF061}" presName="compNode" presStyleCnt="0"/>
      <dgm:spPr/>
    </dgm:pt>
    <dgm:pt modelId="{E107F8AA-93BF-4EF3-9A5F-3DF6E6C6177A}" type="pres">
      <dgm:prSet presAssocID="{C19CC963-2A8D-4E3E-B2EF-C690B79BF061}" presName="bgRect" presStyleLbl="bgShp" presStyleIdx="0" presStyleCnt="3"/>
      <dgm:spPr/>
    </dgm:pt>
    <dgm:pt modelId="{3E622DD1-E09A-4D57-BAFC-94CA8633C8BD}" type="pres">
      <dgm:prSet presAssocID="{C19CC963-2A8D-4E3E-B2EF-C690B79BF0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EC3606D-C0F5-4617-8C6B-81D3FF51AFBE}" type="pres">
      <dgm:prSet presAssocID="{C19CC963-2A8D-4E3E-B2EF-C690B79BF061}" presName="spaceRect" presStyleCnt="0"/>
      <dgm:spPr/>
    </dgm:pt>
    <dgm:pt modelId="{3AA8DCB0-74BD-4CC3-B996-4ACAA0D78C2E}" type="pres">
      <dgm:prSet presAssocID="{C19CC963-2A8D-4E3E-B2EF-C690B79BF061}" presName="parTx" presStyleLbl="revTx" presStyleIdx="0" presStyleCnt="3">
        <dgm:presLayoutVars>
          <dgm:chMax val="0"/>
          <dgm:chPref val="0"/>
        </dgm:presLayoutVars>
      </dgm:prSet>
      <dgm:spPr/>
    </dgm:pt>
    <dgm:pt modelId="{9CBAECB7-FF0B-4104-BE25-2DBD6D812E15}" type="pres">
      <dgm:prSet presAssocID="{74F9096F-BE8E-40B5-B55D-EFD92ACB9803}" presName="sibTrans" presStyleCnt="0"/>
      <dgm:spPr/>
    </dgm:pt>
    <dgm:pt modelId="{633C0730-0D72-464A-869A-4E52EBF6C170}" type="pres">
      <dgm:prSet presAssocID="{2FF37BC6-E957-4016-BB78-8686FAF38375}" presName="compNode" presStyleCnt="0"/>
      <dgm:spPr/>
    </dgm:pt>
    <dgm:pt modelId="{96034779-6A13-442C-A92F-0B426AF3567A}" type="pres">
      <dgm:prSet presAssocID="{2FF37BC6-E957-4016-BB78-8686FAF38375}" presName="bgRect" presStyleLbl="bgShp" presStyleIdx="1" presStyleCnt="3"/>
      <dgm:spPr/>
    </dgm:pt>
    <dgm:pt modelId="{70B403B4-DE23-47CA-A7B3-88856B3D46D0}" type="pres">
      <dgm:prSet presAssocID="{2FF37BC6-E957-4016-BB78-8686FAF383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EAC021F-1BF6-41F7-A6A0-BA683E843BE4}" type="pres">
      <dgm:prSet presAssocID="{2FF37BC6-E957-4016-BB78-8686FAF38375}" presName="spaceRect" presStyleCnt="0"/>
      <dgm:spPr/>
    </dgm:pt>
    <dgm:pt modelId="{96F9AE46-3AA0-481A-AA03-A2F39243FF95}" type="pres">
      <dgm:prSet presAssocID="{2FF37BC6-E957-4016-BB78-8686FAF38375}" presName="parTx" presStyleLbl="revTx" presStyleIdx="1" presStyleCnt="3">
        <dgm:presLayoutVars>
          <dgm:chMax val="0"/>
          <dgm:chPref val="0"/>
        </dgm:presLayoutVars>
      </dgm:prSet>
      <dgm:spPr/>
    </dgm:pt>
    <dgm:pt modelId="{9CC23432-8584-4F58-B975-880ED9B2F779}" type="pres">
      <dgm:prSet presAssocID="{DDC608F2-460F-4BEB-91DE-D18583DD2004}" presName="sibTrans" presStyleCnt="0"/>
      <dgm:spPr/>
    </dgm:pt>
    <dgm:pt modelId="{849FE096-35FC-472E-BB7A-991FE4C9E341}" type="pres">
      <dgm:prSet presAssocID="{02F0C982-633B-4557-95CB-90B9ED558B8B}" presName="compNode" presStyleCnt="0"/>
      <dgm:spPr/>
    </dgm:pt>
    <dgm:pt modelId="{757F1C44-1F62-4E40-AAEA-93D656DBD0B7}" type="pres">
      <dgm:prSet presAssocID="{02F0C982-633B-4557-95CB-90B9ED558B8B}" presName="bgRect" presStyleLbl="bgShp" presStyleIdx="2" presStyleCnt="3"/>
      <dgm:spPr/>
    </dgm:pt>
    <dgm:pt modelId="{0E00E3E1-4E75-4082-9D70-9C06E774413B}" type="pres">
      <dgm:prSet presAssocID="{02F0C982-633B-4557-95CB-90B9ED558B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48CE9CE1-5746-48B7-868A-40DF5738883B}" type="pres">
      <dgm:prSet presAssocID="{02F0C982-633B-4557-95CB-90B9ED558B8B}" presName="spaceRect" presStyleCnt="0"/>
      <dgm:spPr/>
    </dgm:pt>
    <dgm:pt modelId="{BBF387D4-1AB4-46C2-B20C-F85CDBA3F3B6}" type="pres">
      <dgm:prSet presAssocID="{02F0C982-633B-4557-95CB-90B9ED558B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00E0469-7768-41A7-8E01-220813437EB5}" type="presOf" srcId="{2FF37BC6-E957-4016-BB78-8686FAF38375}" destId="{96F9AE46-3AA0-481A-AA03-A2F39243FF95}" srcOrd="0" destOrd="0" presId="urn:microsoft.com/office/officeart/2018/2/layout/IconVerticalSolidList"/>
    <dgm:cxn modelId="{A231AA4B-B78F-4E48-904D-9969FAB6BC52}" srcId="{718BC0DB-1555-420D-B104-66383B1C6F95}" destId="{02F0C982-633B-4557-95CB-90B9ED558B8B}" srcOrd="2" destOrd="0" parTransId="{CC696CF8-37C5-40D7-A306-4FBD393E6509}" sibTransId="{26EC5276-42BB-488E-AFE2-AB8C180627BF}"/>
    <dgm:cxn modelId="{20B178A5-C21B-44CC-B4E0-05A6DAE4FA2A}" type="presOf" srcId="{02F0C982-633B-4557-95CB-90B9ED558B8B}" destId="{BBF387D4-1AB4-46C2-B20C-F85CDBA3F3B6}" srcOrd="0" destOrd="0" presId="urn:microsoft.com/office/officeart/2018/2/layout/IconVerticalSolidList"/>
    <dgm:cxn modelId="{6EB127B3-0808-4970-BC0E-78D2A13DEF1E}" type="presOf" srcId="{C19CC963-2A8D-4E3E-B2EF-C690B79BF061}" destId="{3AA8DCB0-74BD-4CC3-B996-4ACAA0D78C2E}" srcOrd="0" destOrd="0" presId="urn:microsoft.com/office/officeart/2018/2/layout/IconVerticalSolidList"/>
    <dgm:cxn modelId="{63FC6FBC-7D52-41DF-8EC5-6CA69DEF8EF0}" srcId="{718BC0DB-1555-420D-B104-66383B1C6F95}" destId="{2FF37BC6-E957-4016-BB78-8686FAF38375}" srcOrd="1" destOrd="0" parTransId="{2A435CB4-9CBF-4884-A08E-B5376CE8D114}" sibTransId="{DDC608F2-460F-4BEB-91DE-D18583DD2004}"/>
    <dgm:cxn modelId="{09E9B6DD-BE33-416C-8E4D-48B4F3937180}" type="presOf" srcId="{718BC0DB-1555-420D-B104-66383B1C6F95}" destId="{1D0E8251-305C-4AC7-B228-04F44BA44DB2}" srcOrd="0" destOrd="0" presId="urn:microsoft.com/office/officeart/2018/2/layout/IconVerticalSolidList"/>
    <dgm:cxn modelId="{FC8C39EE-965E-4351-AD8F-0AAEE9BD00D0}" srcId="{718BC0DB-1555-420D-B104-66383B1C6F95}" destId="{C19CC963-2A8D-4E3E-B2EF-C690B79BF061}" srcOrd="0" destOrd="0" parTransId="{73411D9F-995A-4D42-BC67-FB83A490848D}" sibTransId="{74F9096F-BE8E-40B5-B55D-EFD92ACB9803}"/>
    <dgm:cxn modelId="{1653087E-9324-448E-9B85-DBA33DEF8346}" type="presParOf" srcId="{1D0E8251-305C-4AC7-B228-04F44BA44DB2}" destId="{D3B86261-684E-4EDC-845D-13DE4CBBADF7}" srcOrd="0" destOrd="0" presId="urn:microsoft.com/office/officeart/2018/2/layout/IconVerticalSolidList"/>
    <dgm:cxn modelId="{A174D5B8-F8E1-4FB5-A080-C831F4BB1209}" type="presParOf" srcId="{D3B86261-684E-4EDC-845D-13DE4CBBADF7}" destId="{E107F8AA-93BF-4EF3-9A5F-3DF6E6C6177A}" srcOrd="0" destOrd="0" presId="urn:microsoft.com/office/officeart/2018/2/layout/IconVerticalSolidList"/>
    <dgm:cxn modelId="{89300276-F985-400E-8894-21BE9A67A8A9}" type="presParOf" srcId="{D3B86261-684E-4EDC-845D-13DE4CBBADF7}" destId="{3E622DD1-E09A-4D57-BAFC-94CA8633C8BD}" srcOrd="1" destOrd="0" presId="urn:microsoft.com/office/officeart/2018/2/layout/IconVerticalSolidList"/>
    <dgm:cxn modelId="{F13574F1-8C8C-4FC9-8FCF-099E677DCD97}" type="presParOf" srcId="{D3B86261-684E-4EDC-845D-13DE4CBBADF7}" destId="{BEC3606D-C0F5-4617-8C6B-81D3FF51AFBE}" srcOrd="2" destOrd="0" presId="urn:microsoft.com/office/officeart/2018/2/layout/IconVerticalSolidList"/>
    <dgm:cxn modelId="{11397818-163B-4207-B6C7-F2DFEEFFEFCA}" type="presParOf" srcId="{D3B86261-684E-4EDC-845D-13DE4CBBADF7}" destId="{3AA8DCB0-74BD-4CC3-B996-4ACAA0D78C2E}" srcOrd="3" destOrd="0" presId="urn:microsoft.com/office/officeart/2018/2/layout/IconVerticalSolidList"/>
    <dgm:cxn modelId="{E341E9F8-5E9A-487F-A42A-D83185481730}" type="presParOf" srcId="{1D0E8251-305C-4AC7-B228-04F44BA44DB2}" destId="{9CBAECB7-FF0B-4104-BE25-2DBD6D812E15}" srcOrd="1" destOrd="0" presId="urn:microsoft.com/office/officeart/2018/2/layout/IconVerticalSolidList"/>
    <dgm:cxn modelId="{FAA05ABA-627B-42CC-AD16-1810470578A2}" type="presParOf" srcId="{1D0E8251-305C-4AC7-B228-04F44BA44DB2}" destId="{633C0730-0D72-464A-869A-4E52EBF6C170}" srcOrd="2" destOrd="0" presId="urn:microsoft.com/office/officeart/2018/2/layout/IconVerticalSolidList"/>
    <dgm:cxn modelId="{4A4D746C-F88D-43E3-BB5D-E5F438D24744}" type="presParOf" srcId="{633C0730-0D72-464A-869A-4E52EBF6C170}" destId="{96034779-6A13-442C-A92F-0B426AF3567A}" srcOrd="0" destOrd="0" presId="urn:microsoft.com/office/officeart/2018/2/layout/IconVerticalSolidList"/>
    <dgm:cxn modelId="{5A4EBC38-5AAC-42AF-A008-A7A949B31058}" type="presParOf" srcId="{633C0730-0D72-464A-869A-4E52EBF6C170}" destId="{70B403B4-DE23-47CA-A7B3-88856B3D46D0}" srcOrd="1" destOrd="0" presId="urn:microsoft.com/office/officeart/2018/2/layout/IconVerticalSolidList"/>
    <dgm:cxn modelId="{BF623F14-76AD-47F3-94C6-FDB4B94C1005}" type="presParOf" srcId="{633C0730-0D72-464A-869A-4E52EBF6C170}" destId="{DEAC021F-1BF6-41F7-A6A0-BA683E843BE4}" srcOrd="2" destOrd="0" presId="urn:microsoft.com/office/officeart/2018/2/layout/IconVerticalSolidList"/>
    <dgm:cxn modelId="{B1B1139C-4802-476A-B052-0018CCE67128}" type="presParOf" srcId="{633C0730-0D72-464A-869A-4E52EBF6C170}" destId="{96F9AE46-3AA0-481A-AA03-A2F39243FF95}" srcOrd="3" destOrd="0" presId="urn:microsoft.com/office/officeart/2018/2/layout/IconVerticalSolidList"/>
    <dgm:cxn modelId="{17915DE4-7AB3-4548-9E15-A4B6AB43F1B7}" type="presParOf" srcId="{1D0E8251-305C-4AC7-B228-04F44BA44DB2}" destId="{9CC23432-8584-4F58-B975-880ED9B2F779}" srcOrd="3" destOrd="0" presId="urn:microsoft.com/office/officeart/2018/2/layout/IconVerticalSolidList"/>
    <dgm:cxn modelId="{50F06B36-8839-4917-9A89-E3BBAFB0426F}" type="presParOf" srcId="{1D0E8251-305C-4AC7-B228-04F44BA44DB2}" destId="{849FE096-35FC-472E-BB7A-991FE4C9E341}" srcOrd="4" destOrd="0" presId="urn:microsoft.com/office/officeart/2018/2/layout/IconVerticalSolidList"/>
    <dgm:cxn modelId="{F56014F3-3A1E-448B-904F-A9512B7EE173}" type="presParOf" srcId="{849FE096-35FC-472E-BB7A-991FE4C9E341}" destId="{757F1C44-1F62-4E40-AAEA-93D656DBD0B7}" srcOrd="0" destOrd="0" presId="urn:microsoft.com/office/officeart/2018/2/layout/IconVerticalSolidList"/>
    <dgm:cxn modelId="{E93DBBDB-97F0-4E22-A459-C032F2C8F8E7}" type="presParOf" srcId="{849FE096-35FC-472E-BB7A-991FE4C9E341}" destId="{0E00E3E1-4E75-4082-9D70-9C06E774413B}" srcOrd="1" destOrd="0" presId="urn:microsoft.com/office/officeart/2018/2/layout/IconVerticalSolidList"/>
    <dgm:cxn modelId="{698E788A-C7D5-4705-8049-EAB7AC1E4971}" type="presParOf" srcId="{849FE096-35FC-472E-BB7A-991FE4C9E341}" destId="{48CE9CE1-5746-48B7-868A-40DF5738883B}" srcOrd="2" destOrd="0" presId="urn:microsoft.com/office/officeart/2018/2/layout/IconVerticalSolidList"/>
    <dgm:cxn modelId="{E97DA321-27B7-48C5-BD6C-54C1899BB18D}" type="presParOf" srcId="{849FE096-35FC-472E-BB7A-991FE4C9E341}" destId="{BBF387D4-1AB4-46C2-B20C-F85CDBA3F3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7F8AA-93BF-4EF3-9A5F-3DF6E6C6177A}">
      <dsp:nvSpPr>
        <dsp:cNvPr id="0" name=""/>
        <dsp:cNvSpPr/>
      </dsp:nvSpPr>
      <dsp:spPr>
        <a:xfrm>
          <a:off x="0" y="538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2DD1-E09A-4D57-BAFC-94CA8633C8BD}">
      <dsp:nvSpPr>
        <dsp:cNvPr id="0" name=""/>
        <dsp:cNvSpPr/>
      </dsp:nvSpPr>
      <dsp:spPr>
        <a:xfrm>
          <a:off x="380979" y="283911"/>
          <a:ext cx="692690" cy="692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8DCB0-74BD-4CC3-B996-4ACAA0D78C2E}">
      <dsp:nvSpPr>
        <dsp:cNvPr id="0" name=""/>
        <dsp:cNvSpPr/>
      </dsp:nvSpPr>
      <dsp:spPr>
        <a:xfrm>
          <a:off x="1454649" y="538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JavaScript is a scripting language that is used to create interactive and dynamic websites.</a:t>
          </a:r>
        </a:p>
      </dsp:txBody>
      <dsp:txXfrm>
        <a:off x="1454649" y="538"/>
        <a:ext cx="3271551" cy="1259437"/>
      </dsp:txXfrm>
    </dsp:sp>
    <dsp:sp modelId="{96034779-6A13-442C-A92F-0B426AF3567A}">
      <dsp:nvSpPr>
        <dsp:cNvPr id="0" name=""/>
        <dsp:cNvSpPr/>
      </dsp:nvSpPr>
      <dsp:spPr>
        <a:xfrm>
          <a:off x="0" y="1574834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403B4-DE23-47CA-A7B3-88856B3D46D0}">
      <dsp:nvSpPr>
        <dsp:cNvPr id="0" name=""/>
        <dsp:cNvSpPr/>
      </dsp:nvSpPr>
      <dsp:spPr>
        <a:xfrm>
          <a:off x="380979" y="1858207"/>
          <a:ext cx="692690" cy="692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9AE46-3AA0-481A-AA03-A2F39243FF95}">
      <dsp:nvSpPr>
        <dsp:cNvPr id="0" name=""/>
        <dsp:cNvSpPr/>
      </dsp:nvSpPr>
      <dsp:spPr>
        <a:xfrm>
          <a:off x="1454649" y="1574834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Interactive website means, user can perform some action on website for example: Button click, Submit a form, write comments and live chat.</a:t>
          </a:r>
        </a:p>
      </dsp:txBody>
      <dsp:txXfrm>
        <a:off x="1454649" y="1574834"/>
        <a:ext cx="3271551" cy="1259437"/>
      </dsp:txXfrm>
    </dsp:sp>
    <dsp:sp modelId="{757F1C44-1F62-4E40-AAEA-93D656DBD0B7}">
      <dsp:nvSpPr>
        <dsp:cNvPr id="0" name=""/>
        <dsp:cNvSpPr/>
      </dsp:nvSpPr>
      <dsp:spPr>
        <a:xfrm>
          <a:off x="0" y="3149130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0E3E1-4E75-4082-9D70-9C06E774413B}">
      <dsp:nvSpPr>
        <dsp:cNvPr id="0" name=""/>
        <dsp:cNvSpPr/>
      </dsp:nvSpPr>
      <dsp:spPr>
        <a:xfrm>
          <a:off x="380979" y="3432504"/>
          <a:ext cx="692690" cy="692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87D4-1AB4-46C2-B20C-F85CDBA3F3B6}">
      <dsp:nvSpPr>
        <dsp:cNvPr id="0" name=""/>
        <dsp:cNvSpPr/>
      </dsp:nvSpPr>
      <dsp:spPr>
        <a:xfrm>
          <a:off x="1454649" y="3149130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Dynamic website means, the website that changes it’s content or layout like: Sliding effect, Ecommerce website and Quiz website.</a:t>
          </a:r>
        </a:p>
      </dsp:txBody>
      <dsp:txXfrm>
        <a:off x="1454649" y="3149130"/>
        <a:ext cx="3271551" cy="1259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0375" y="1015"/>
            <a:ext cx="82232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2FF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8"/>
                </a:lnTo>
                <a:lnTo>
                  <a:pt x="9144000" y="5143498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645" y="0"/>
            <a:ext cx="7907380" cy="444790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791678" y="4514303"/>
            <a:ext cx="2804160" cy="514350"/>
          </a:xfrm>
          <a:custGeom>
            <a:avLst/>
            <a:gdLst/>
            <a:ahLst/>
            <a:cxnLst/>
            <a:rect l="l" t="t" r="r" b="b"/>
            <a:pathLst>
              <a:path w="2804160" h="514350">
                <a:moveTo>
                  <a:pt x="2718522" y="0"/>
                </a:moveTo>
                <a:lnTo>
                  <a:pt x="85636" y="0"/>
                </a:lnTo>
                <a:lnTo>
                  <a:pt x="52302" y="6729"/>
                </a:lnTo>
                <a:lnTo>
                  <a:pt x="25081" y="25081"/>
                </a:lnTo>
                <a:lnTo>
                  <a:pt x="6728" y="52303"/>
                </a:lnTo>
                <a:lnTo>
                  <a:pt x="0" y="85636"/>
                </a:lnTo>
                <a:lnTo>
                  <a:pt x="0" y="428169"/>
                </a:lnTo>
                <a:lnTo>
                  <a:pt x="6728" y="461501"/>
                </a:lnTo>
                <a:lnTo>
                  <a:pt x="25081" y="488723"/>
                </a:lnTo>
                <a:lnTo>
                  <a:pt x="52302" y="507076"/>
                </a:lnTo>
                <a:lnTo>
                  <a:pt x="85636" y="513806"/>
                </a:lnTo>
                <a:lnTo>
                  <a:pt x="2718522" y="513806"/>
                </a:lnTo>
                <a:lnTo>
                  <a:pt x="2751856" y="507076"/>
                </a:lnTo>
                <a:lnTo>
                  <a:pt x="2779076" y="488723"/>
                </a:lnTo>
                <a:lnTo>
                  <a:pt x="2797429" y="461501"/>
                </a:lnTo>
                <a:lnTo>
                  <a:pt x="2804160" y="428169"/>
                </a:lnTo>
                <a:lnTo>
                  <a:pt x="2804160" y="85636"/>
                </a:lnTo>
                <a:lnTo>
                  <a:pt x="2797429" y="52303"/>
                </a:lnTo>
                <a:lnTo>
                  <a:pt x="2779076" y="25081"/>
                </a:lnTo>
                <a:lnTo>
                  <a:pt x="2751856" y="6729"/>
                </a:lnTo>
                <a:lnTo>
                  <a:pt x="2718522" y="0"/>
                </a:lnTo>
                <a:close/>
              </a:path>
            </a:pathLst>
          </a:custGeom>
          <a:solidFill>
            <a:srgbClr val="FFC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791678" y="4514303"/>
            <a:ext cx="2804160" cy="514350"/>
          </a:xfrm>
          <a:custGeom>
            <a:avLst/>
            <a:gdLst/>
            <a:ahLst/>
            <a:cxnLst/>
            <a:rect l="l" t="t" r="r" b="b"/>
            <a:pathLst>
              <a:path w="2804160" h="514350">
                <a:moveTo>
                  <a:pt x="0" y="85636"/>
                </a:moveTo>
                <a:lnTo>
                  <a:pt x="6729" y="52303"/>
                </a:lnTo>
                <a:lnTo>
                  <a:pt x="25082" y="25082"/>
                </a:lnTo>
                <a:lnTo>
                  <a:pt x="52303" y="6729"/>
                </a:lnTo>
                <a:lnTo>
                  <a:pt x="85636" y="0"/>
                </a:lnTo>
                <a:lnTo>
                  <a:pt x="2718523" y="0"/>
                </a:lnTo>
                <a:lnTo>
                  <a:pt x="2751856" y="6729"/>
                </a:lnTo>
                <a:lnTo>
                  <a:pt x="2779077" y="25082"/>
                </a:lnTo>
                <a:lnTo>
                  <a:pt x="2797430" y="52303"/>
                </a:lnTo>
                <a:lnTo>
                  <a:pt x="2804160" y="85636"/>
                </a:lnTo>
                <a:lnTo>
                  <a:pt x="2804160" y="428169"/>
                </a:lnTo>
                <a:lnTo>
                  <a:pt x="2797430" y="461502"/>
                </a:lnTo>
                <a:lnTo>
                  <a:pt x="2779077" y="488723"/>
                </a:lnTo>
                <a:lnTo>
                  <a:pt x="2751856" y="507076"/>
                </a:lnTo>
                <a:lnTo>
                  <a:pt x="2718523" y="513806"/>
                </a:lnTo>
                <a:lnTo>
                  <a:pt x="85636" y="513806"/>
                </a:lnTo>
                <a:lnTo>
                  <a:pt x="52303" y="507076"/>
                </a:lnTo>
                <a:lnTo>
                  <a:pt x="25082" y="488723"/>
                </a:lnTo>
                <a:lnTo>
                  <a:pt x="6729" y="461502"/>
                </a:lnTo>
                <a:lnTo>
                  <a:pt x="0" y="428169"/>
                </a:lnTo>
                <a:lnTo>
                  <a:pt x="0" y="85636"/>
                </a:lnTo>
                <a:close/>
              </a:path>
            </a:pathLst>
          </a:custGeom>
          <a:ln w="25400">
            <a:solidFill>
              <a:srgbClr val="1635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2318" y="-26416"/>
            <a:ext cx="6179362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2FF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83.jpg"/><Relationship Id="rId7" Type="http://schemas.openxmlformats.org/officeDocument/2006/relationships/image" Target="../media/image87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85.jp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157"/>
            <a:ext cx="9144000" cy="5146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03FB3-1F56-DC48-6442-3DA9754024F3}"/>
              </a:ext>
            </a:extLst>
          </p:cNvPr>
          <p:cNvSpPr txBox="1"/>
          <p:nvPr/>
        </p:nvSpPr>
        <p:spPr>
          <a:xfrm>
            <a:off x="551777" y="380428"/>
            <a:ext cx="2666937" cy="28844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endParaRPr lang="en-US" sz="41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71B63EE0-EE4D-CF8C-6516-9075F736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4"/>
          <a:stretch/>
        </p:blipFill>
        <p:spPr>
          <a:xfrm>
            <a:off x="4100920" y="443145"/>
            <a:ext cx="3968249" cy="3968249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9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193" y="617475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193" y="617475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77966" y="1316620"/>
            <a:ext cx="1199121" cy="398469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6564" y="2571862"/>
            <a:ext cx="1396126" cy="139615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61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8385" y="831932"/>
            <a:ext cx="3632032" cy="3632032"/>
            <a:chOff x="1881974" y="1174396"/>
            <a:chExt cx="5290997" cy="52909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202" y="821555"/>
            <a:ext cx="3566211" cy="35662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563" y="426387"/>
            <a:ext cx="4620753" cy="664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100" b="1" kern="1200" spc="-70">
                <a:solidFill>
                  <a:schemeClr val="bg1"/>
                </a:solidFill>
                <a:latin typeface="+mj-lt"/>
                <a:cs typeface="+mj-cs"/>
              </a:rPr>
              <a:t> </a:t>
            </a:r>
            <a:r>
              <a:rPr lang="en-US" sz="4100" b="1" kern="1200" spc="15">
                <a:solidFill>
                  <a:srgbClr val="F16529"/>
                </a:solidFill>
                <a:latin typeface="+mj-lt"/>
                <a:ea typeface="+mj-ea"/>
                <a:cs typeface="+mj-cs"/>
              </a:rPr>
              <a:t>HTML</a:t>
            </a:r>
            <a:endParaRPr lang="en-US"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3418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807" y="1947117"/>
            <a:ext cx="2413000" cy="1315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76151" y="1365276"/>
            <a:ext cx="3912879" cy="326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5336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spc="-20">
                <a:solidFill>
                  <a:schemeClr val="bg1"/>
                </a:solidFill>
              </a:rPr>
              <a:t>(Hypertext</a:t>
            </a:r>
            <a:r>
              <a:rPr lang="en-US" sz="1100" spc="-50">
                <a:solidFill>
                  <a:schemeClr val="bg1"/>
                </a:solidFill>
              </a:rPr>
              <a:t> </a:t>
            </a:r>
            <a:r>
              <a:rPr lang="en-US" sz="1100" spc="-25">
                <a:solidFill>
                  <a:schemeClr val="bg1"/>
                </a:solidFill>
              </a:rPr>
              <a:t>Markup</a:t>
            </a:r>
            <a:r>
              <a:rPr lang="en-US" sz="1100" spc="-45">
                <a:solidFill>
                  <a:schemeClr val="bg1"/>
                </a:solidFill>
              </a:rPr>
              <a:t> </a:t>
            </a:r>
            <a:r>
              <a:rPr lang="en-US" sz="1100" spc="-20">
                <a:solidFill>
                  <a:schemeClr val="bg1"/>
                </a:solidFill>
              </a:rPr>
              <a:t>Language)</a:t>
            </a:r>
            <a:endParaRPr lang="en-US" sz="1100">
              <a:solidFill>
                <a:schemeClr val="bg1"/>
              </a:solidFill>
            </a:endParaRPr>
          </a:p>
          <a:p>
            <a:pPr marL="386715" marR="2463800" indent="-228600">
              <a:lnSpc>
                <a:spcPct val="90000"/>
              </a:lnSpc>
              <a:spcBef>
                <a:spcPts val="17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Structure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3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Sets</a:t>
            </a:r>
            <a:r>
              <a:rPr lang="en-US" sz="1100" spc="-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up</a:t>
            </a:r>
            <a:r>
              <a:rPr lang="en-US" sz="1100" spc="-3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the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layout.</a:t>
            </a:r>
            <a:endParaRPr lang="en-US" sz="1100">
              <a:solidFill>
                <a:schemeClr val="bg1"/>
              </a:solidFill>
            </a:endParaRPr>
          </a:p>
          <a:p>
            <a:pPr marL="386715" marR="2804160"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10">
                <a:solidFill>
                  <a:srgbClr val="F16529"/>
                </a:solidFill>
              </a:rPr>
              <a:t>Content</a:t>
            </a:r>
            <a:r>
              <a:rPr lang="en-US" sz="1100" spc="-10">
                <a:solidFill>
                  <a:schemeClr val="bg1"/>
                </a:solidFill>
              </a:rPr>
              <a:t>: </a:t>
            </a:r>
            <a:r>
              <a:rPr lang="en-US" sz="1100" spc="-5">
                <a:solidFill>
                  <a:schemeClr val="bg1"/>
                </a:solidFill>
              </a:rPr>
              <a:t>Adds text,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images,</a:t>
            </a:r>
            <a:r>
              <a:rPr lang="en-US" sz="1100" spc="-1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links.</a:t>
            </a:r>
            <a:endParaRPr lang="en-US" sz="1100">
              <a:solidFill>
                <a:schemeClr val="bg1"/>
              </a:solidFill>
            </a:endParaRPr>
          </a:p>
          <a:p>
            <a:pPr marL="387350" indent="-228600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Tags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Uses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elements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like</a:t>
            </a:r>
            <a:endParaRPr lang="en-US" sz="1100">
              <a:solidFill>
                <a:schemeClr val="bg1"/>
              </a:solidFill>
              <a:cs typeface="Calibri"/>
            </a:endParaRPr>
          </a:p>
          <a:p>
            <a:pPr marL="386715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1100" spc="-10">
                <a:solidFill>
                  <a:schemeClr val="bg1"/>
                </a:solidFill>
              </a:rPr>
              <a:t>&lt;p&gt;,</a:t>
            </a:r>
            <a:r>
              <a:rPr lang="en-US" sz="1100" spc="-45">
                <a:solidFill>
                  <a:schemeClr val="bg1"/>
                </a:solidFill>
              </a:rPr>
              <a:t> </a:t>
            </a:r>
            <a:r>
              <a:rPr lang="en-US" sz="1100" spc="-10">
                <a:solidFill>
                  <a:schemeClr val="bg1"/>
                </a:solidFill>
              </a:rPr>
              <a:t>&lt;a&gt;.</a:t>
            </a:r>
            <a:endParaRPr lang="en-US" sz="1100">
              <a:solidFill>
                <a:schemeClr val="bg1"/>
              </a:solidFill>
            </a:endParaRPr>
          </a:p>
          <a:p>
            <a:pPr marL="386715" marR="2545715"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Hierarchy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6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Organizes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elements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in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a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tree.</a:t>
            </a:r>
            <a:endParaRPr lang="en-US" sz="110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" y="152400"/>
            <a:ext cx="862583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9824" y="0"/>
            <a:ext cx="2273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Arrays</a:t>
            </a:r>
            <a:r>
              <a:rPr sz="25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5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Loops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67216" y="1067308"/>
            <a:ext cx="5205095" cy="385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25"/>
              </a:spcBef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Loop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Accumulator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Pattern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Continue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1020911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3975" y="549147"/>
            <a:ext cx="6546850" cy="428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5630"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Arrays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Loops</a:t>
            </a:r>
            <a:endParaRPr sz="2800">
              <a:latin typeface="Comic Sans MS"/>
              <a:cs typeface="Comic Sans MS"/>
            </a:endParaRPr>
          </a:p>
          <a:p>
            <a:pPr marL="374650" marR="5080" indent="-361950">
              <a:lnSpc>
                <a:spcPts val="2090"/>
              </a:lnSpc>
              <a:spcBef>
                <a:spcPts val="2230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numbers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[5,6]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 Add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4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beginning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 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end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374650" marR="55244" indent="-361950">
              <a:lnSpc>
                <a:spcPts val="2090"/>
              </a:lnSpc>
              <a:spcBef>
                <a:spcPts val="114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method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return an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element at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particular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position </a:t>
            </a:r>
            <a:r>
              <a:rPr sz="1800" spc="-484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array.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copy 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slice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method.</a:t>
            </a:r>
            <a:endParaRPr sz="1800">
              <a:latin typeface="Arial MT"/>
              <a:cs typeface="Arial MT"/>
            </a:endParaRPr>
          </a:p>
          <a:p>
            <a:pPr marL="374650" marR="956944" indent="-361950">
              <a:lnSpc>
                <a:spcPts val="2090"/>
              </a:lnSpc>
              <a:spcBef>
                <a:spcPts val="2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that exits after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counting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5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prime </a:t>
            </a:r>
            <a:r>
              <a:rPr sz="1800" spc="-49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1989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Modify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above loop 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finish using break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1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that prints number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1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to 10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reverse order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360045" indent="-361950">
              <a:lnSpc>
                <a:spcPts val="2210"/>
              </a:lnSpc>
              <a:spcBef>
                <a:spcPts val="1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print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positive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given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[1,-6,5,7,-98]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accumulator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pattern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concatenate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strings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given array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[‘KG’,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‘Coding’, ‘Javascript’,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‘Course’,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‘is’,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‘Best’]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556" y="52832"/>
            <a:ext cx="43065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Advance</a:t>
            </a:r>
            <a:r>
              <a:rPr spc="-55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079" y="1451355"/>
            <a:ext cx="57130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Anonymous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Arrow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setTimeout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setInterval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Event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Listener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Each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362" y="0"/>
            <a:ext cx="81692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56.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Anonymous</a:t>
            </a:r>
            <a:r>
              <a:rPr>
                <a:solidFill>
                  <a:srgbClr val="FFA50A"/>
                </a:solidFill>
              </a:rPr>
              <a:t> </a:t>
            </a:r>
            <a:r>
              <a:rPr spc="-5"/>
              <a:t>Functions</a:t>
            </a:r>
            <a:r>
              <a:rPr spc="-10"/>
              <a:t> </a:t>
            </a:r>
            <a:r>
              <a:rPr spc="-5"/>
              <a:t>As</a:t>
            </a:r>
            <a:r>
              <a:rPr spc="-10"/>
              <a:t> </a:t>
            </a:r>
            <a:r>
              <a:rPr spc="-5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645" y="2727451"/>
            <a:ext cx="6884034" cy="22174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487680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first-class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citizens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assigned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variables.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defined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name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often assigned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variable.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Anonymous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be passed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 arguments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other functions.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Invoked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()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function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marR="589280" indent="-457200">
              <a:lnSpc>
                <a:spcPts val="2180"/>
              </a:lnSpc>
              <a:spcBef>
                <a:spcPts val="155"/>
              </a:spcBef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console.log(myFunction);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myFunction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both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it's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function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09" y="975631"/>
            <a:ext cx="5835650" cy="15005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850" y="0"/>
            <a:ext cx="4686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57.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/>
              <a:t>Arrow</a:t>
            </a:r>
            <a:r>
              <a:rPr spc="-45"/>
              <a:t> </a:t>
            </a:r>
            <a:r>
              <a:rPr spc="-5">
                <a:solidFill>
                  <a:srgbClr val="FFA50A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708" y="3696716"/>
            <a:ext cx="5492750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0" indent="-311150">
              <a:lnSpc>
                <a:spcPts val="21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concise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way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write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anonymous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functions.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60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 Single Argument: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Round brackets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optional.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Single Line: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Curly brackets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return optional.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0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Often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when passing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functions as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arguments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" y="803099"/>
            <a:ext cx="5341620" cy="274438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749" y="0"/>
            <a:ext cx="6796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58. </a:t>
            </a:r>
            <a:r>
              <a:rPr spc="-5"/>
              <a:t>setTimeou</a:t>
            </a:r>
            <a:r>
              <a:rPr spc="-5">
                <a:solidFill>
                  <a:srgbClr val="FFA50A"/>
                </a:solidFill>
              </a:rPr>
              <a:t>t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pc="-5"/>
              <a:t>setInterval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25" y="2553716"/>
            <a:ext cx="5765800" cy="249301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executing code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asynchronously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delay.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9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setTimeout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runs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once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;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setInterval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runs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repeatedly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setTimeout: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2155"/>
              </a:lnSpc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setTimeout(function,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1985"/>
              </a:lnSpc>
              <a:spcBef>
                <a:spcPts val="25"/>
              </a:spcBef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Cancel: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clearTimeout(timerID)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4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setInterval: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20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setInterval(function,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25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Cancel: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clearInterval(intervalID)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" y="803099"/>
            <a:ext cx="2382663" cy="15884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4050" y="803099"/>
            <a:ext cx="4934878" cy="1588442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8081" y="0"/>
            <a:ext cx="42887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59.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t>Event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Listener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183" y="3074923"/>
            <a:ext cx="5633085" cy="13989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5750" marR="5080" indent="-27305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Is an Event: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Occurrences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clicks,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mouse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movement, keyboard input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(e.g., birthday, functions).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1989"/>
              </a:lnSpc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querySelector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attach listeners.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2150"/>
              </a:lnSpc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Multiple Listeners: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You can add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more than one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removeEventListener('event',</a:t>
            </a:r>
            <a:r>
              <a:rPr sz="18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functionVariable);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0688" y="913589"/>
            <a:ext cx="6477000" cy="1784350"/>
            <a:chOff x="440688" y="913589"/>
            <a:chExt cx="6477000" cy="1784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688" y="913589"/>
              <a:ext cx="6459900" cy="5952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90" y="1439369"/>
              <a:ext cx="6476936" cy="1258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3961" y="0"/>
            <a:ext cx="41560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60.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For</a:t>
            </a:r>
            <a:r>
              <a:rPr spc="-30"/>
              <a:t> </a:t>
            </a:r>
            <a:r>
              <a:t>Each</a:t>
            </a:r>
            <a:r>
              <a:rPr spc="-35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6913" y="3087116"/>
            <a:ext cx="5829935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626745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 iteration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often preferred for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readability.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9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Parameters: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One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item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optional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second 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similar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 continue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traditional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straightforward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break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out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forEach loop.</a:t>
            </a:r>
            <a:endParaRPr sz="1800">
              <a:latin typeface="Arial MT"/>
              <a:cs typeface="Arial MT"/>
            </a:endParaRPr>
          </a:p>
          <a:p>
            <a:pPr marL="469900" marR="194945" indent="-457200">
              <a:lnSpc>
                <a:spcPts val="2110"/>
              </a:lnSpc>
              <a:spcBef>
                <a:spcPts val="24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you need to perform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action on each array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don't need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break early.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8" y="803099"/>
            <a:ext cx="5991715" cy="210012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3475" y="0"/>
            <a:ext cx="43376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61.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Array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963" y="2651251"/>
            <a:ext cx="618553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25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Filter</a:t>
            </a:r>
            <a:r>
              <a:rPr sz="1800" spc="-3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Method: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2095"/>
              </a:lnSpc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array.filter((value,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index)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true/false)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1975"/>
              </a:lnSpc>
              <a:spcBef>
                <a:spcPts val="45"/>
              </a:spcBef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Filters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 based 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condition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3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Map</a:t>
            </a:r>
            <a:r>
              <a:rPr sz="18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Method: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55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array.map((value)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=&gt; return newValue)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ct val="100000"/>
              </a:lnSpc>
              <a:spcBef>
                <a:spcPts val="50"/>
              </a:spcBef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Transforms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98" y="1494876"/>
            <a:ext cx="6718616" cy="80309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40586" y="0"/>
            <a:ext cx="2772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Advance</a:t>
            </a:r>
            <a:r>
              <a:rPr sz="25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05079" y="1451355"/>
            <a:ext cx="57130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Anonymous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Arrow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setTimeout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setInterval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Event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Listener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Each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563" y="426387"/>
            <a:ext cx="4620753" cy="664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41655" algn="ctr" rtl="0">
              <a:lnSpc>
                <a:spcPct val="90000"/>
              </a:lnSpc>
              <a:spcBef>
                <a:spcPct val="0"/>
              </a:spcBef>
            </a:pPr>
            <a:r>
              <a:rPr lang="en-US" sz="1800" kern="1200" spc="10">
                <a:solidFill>
                  <a:srgbClr val="2965F1"/>
                </a:solidFill>
                <a:cs typeface="+mj-cs"/>
              </a:rPr>
              <a:t>CSS</a:t>
            </a:r>
            <a:endParaRPr lang="en-US" sz="1800" kern="1200" spc="10">
              <a:solidFill>
                <a:srgbClr val="2965F1"/>
              </a:solidFill>
              <a:cs typeface="Calibri"/>
            </a:endParaRPr>
          </a:p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1800" kern="1200" spc="-20">
                <a:solidFill>
                  <a:srgbClr val="2965F1"/>
                </a:solidFill>
                <a:cs typeface="+mj-cs"/>
              </a:rPr>
              <a:t>(Cascading</a:t>
            </a:r>
            <a:r>
              <a:rPr lang="en-US" sz="1800" kern="1200" spc="-50">
                <a:solidFill>
                  <a:srgbClr val="2965F1"/>
                </a:solidFill>
                <a:cs typeface="+mj-cs"/>
              </a:rPr>
              <a:t> </a:t>
            </a:r>
            <a:r>
              <a:rPr lang="en-US" sz="1800" kern="1200" spc="-15">
                <a:solidFill>
                  <a:srgbClr val="2965F1"/>
                </a:solidFill>
                <a:cs typeface="+mj-cs"/>
              </a:rPr>
              <a:t>Style</a:t>
            </a:r>
            <a:r>
              <a:rPr lang="en-US" sz="1800" kern="1200" spc="-55">
                <a:solidFill>
                  <a:srgbClr val="2965F1"/>
                </a:solidFill>
                <a:cs typeface="+mj-cs"/>
              </a:rPr>
              <a:t> </a:t>
            </a:r>
            <a:r>
              <a:rPr lang="en-US" sz="1800" kern="1200" spc="-20">
                <a:solidFill>
                  <a:srgbClr val="2965F1"/>
                </a:solidFill>
                <a:cs typeface="+mj-cs"/>
              </a:rPr>
              <a:t>Sheets)</a:t>
            </a:r>
            <a:endParaRPr lang="en-US" sz="1800" kern="1200">
              <a:solidFill>
                <a:srgbClr val="2965F1"/>
              </a:solidFill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3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 rotWithShape="1">
          <a:blip r:embed="rId2" cstate="print"/>
          <a:srcRect l="16391" r="12855" b="-5"/>
          <a:stretch/>
        </p:blipFill>
        <p:spPr>
          <a:xfrm>
            <a:off x="176650" y="756787"/>
            <a:ext cx="2472417" cy="247241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9632" y="1657878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9632" y="1657878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676151" y="1365276"/>
            <a:ext cx="3912879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7350" indent="-228600">
              <a:lnSpc>
                <a:spcPct val="9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Style: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Sets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look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feel.</a:t>
            </a:r>
            <a:endParaRPr lang="en-US">
              <a:solidFill>
                <a:schemeClr val="bg1"/>
              </a:solidFill>
            </a:endParaRPr>
          </a:p>
          <a:p>
            <a:pPr marL="387350" marR="5080" indent="-228600">
              <a:lnSpc>
                <a:spcPct val="90000"/>
              </a:lnSpc>
              <a:spcBef>
                <a:spcPts val="12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Colors </a:t>
            </a:r>
            <a:r>
              <a:rPr lang="en-US">
                <a:solidFill>
                  <a:schemeClr val="bg1"/>
                </a:solidFill>
              </a:rPr>
              <a:t>&amp; </a:t>
            </a:r>
            <a:r>
              <a:rPr lang="en-US" spc="-5">
                <a:solidFill>
                  <a:schemeClr val="bg1"/>
                </a:solidFill>
              </a:rPr>
              <a:t>Fonts: Customizes text </a:t>
            </a:r>
            <a:r>
              <a:rPr lang="en-US" spc="-6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background.</a:t>
            </a:r>
            <a:endParaRPr lang="en-US">
              <a:solidFill>
                <a:schemeClr val="bg1"/>
              </a:solidFill>
            </a:endParaRPr>
          </a:p>
          <a:p>
            <a:pPr marL="387350" marR="394970" indent="-228600">
              <a:lnSpc>
                <a:spcPct val="90000"/>
              </a:lnSpc>
              <a:spcBef>
                <a:spcPts val="1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Layout: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Controls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position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 </a:t>
            </a:r>
            <a:r>
              <a:rPr lang="en-US" spc="-6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size.</a:t>
            </a:r>
            <a:endParaRPr lang="en-US">
              <a:solidFill>
                <a:schemeClr val="bg1"/>
              </a:solidFill>
            </a:endParaRPr>
          </a:p>
          <a:p>
            <a:pPr marL="387350" marR="75120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Selectors: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Targets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specific </a:t>
            </a:r>
            <a:r>
              <a:rPr lang="en-US" spc="-6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HTML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elements.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3" cstate="print"/>
          <a:srcRect t="18588" r="-4" b="3839"/>
          <a:stretch/>
        </p:blipFill>
        <p:spPr>
          <a:xfrm>
            <a:off x="2131074" y="2571750"/>
            <a:ext cx="2224409" cy="222440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0186" y="518667"/>
            <a:ext cx="3103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Advance</a:t>
            </a:r>
            <a:r>
              <a:rPr sz="28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975" y="1243076"/>
            <a:ext cx="6305550" cy="35890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74650" marR="5080" indent="-36195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variable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multiply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assign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 that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multiplies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two numbers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 from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1960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 marL="374650" marR="588645" indent="-361950">
              <a:lnSpc>
                <a:spcPts val="2210"/>
              </a:lnSpc>
              <a:spcBef>
                <a:spcPts val="15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runTwice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that takes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 as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parameter and then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that method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twice.</a:t>
            </a:r>
            <a:endParaRPr sz="1800">
              <a:latin typeface="Arial MT"/>
              <a:cs typeface="Arial MT"/>
            </a:endParaRPr>
          </a:p>
          <a:p>
            <a:pPr marL="374650" marR="626745" indent="-361950">
              <a:lnSpc>
                <a:spcPts val="2090"/>
              </a:lnSpc>
              <a:spcBef>
                <a:spcPts val="9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button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which should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grow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double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size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clicking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2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seconds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436245" indent="-361950">
              <a:lnSpc>
                <a:spcPts val="2090"/>
              </a:lnSpc>
              <a:spcBef>
                <a:spcPts val="114"/>
              </a:spcBef>
              <a:buClr>
                <a:srgbClr val="FFA50A"/>
              </a:buClr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the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above exercise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 the behavior using 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event </a:t>
            </a:r>
            <a:r>
              <a:rPr sz="1800" spc="-49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listener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instead of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onclick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82245" indent="-361950">
              <a:lnSpc>
                <a:spcPts val="2210"/>
              </a:lnSpc>
              <a:spcBef>
                <a:spcPts val="2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sums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array of numbers.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Do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for-each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6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function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takes 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of numbers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squares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map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" y="607430"/>
            <a:ext cx="968730" cy="321911"/>
            <a:chOff x="2504802" y="1755501"/>
            <a:chExt cx="1598829" cy="531293"/>
          </a:xfrm>
          <a:solidFill>
            <a:schemeClr val="bg1">
              <a:alpha val="99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9A7A058-C1CE-4860-96CB-6EAF9DEF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rgbClr val="FFFFFF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14B226-9840-4638-9B40-1BA7E5F5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F6E9F1-F0E1-442E-B824-A1ADD42C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FFD97F-40E1-45B3-9A51-E14CA4A4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289" y="2191878"/>
            <a:ext cx="2645236" cy="26452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8306" y="3781032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622" y="2699689"/>
            <a:ext cx="2450442" cy="185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9375"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 spc="5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</a:t>
            </a:r>
          </a:p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(Java</a:t>
            </a:r>
            <a:r>
              <a:rPr lang="en-US" sz="2700" kern="1200" spc="-1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Script)</a:t>
            </a:r>
            <a:endParaRPr lang="en-US" sz="2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bject 5"/>
          <p:cNvPicPr/>
          <p:nvPr/>
        </p:nvPicPr>
        <p:blipFill rotWithShape="1">
          <a:blip r:embed="rId2" cstate="print"/>
          <a:srcRect l="29450" r="27799" b="-4"/>
          <a:stretch/>
        </p:blipFill>
        <p:spPr>
          <a:xfrm>
            <a:off x="1044088" y="96493"/>
            <a:ext cx="1998892" cy="1998892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pic>
        <p:nvPicPr>
          <p:cNvPr id="4" name="object 4"/>
          <p:cNvPicPr/>
          <p:nvPr/>
        </p:nvPicPr>
        <p:blipFill rotWithShape="1">
          <a:blip r:embed="rId3" cstate="print"/>
          <a:srcRect t="1805" r="5" b="5"/>
          <a:stretch/>
        </p:blipFill>
        <p:spPr>
          <a:xfrm>
            <a:off x="2909731" y="1112526"/>
            <a:ext cx="1859567" cy="1859567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</p:spPr>
      </p:pic>
      <p:sp>
        <p:nvSpPr>
          <p:cNvPr id="3" name="object 3"/>
          <p:cNvSpPr txBox="1"/>
          <p:nvPr/>
        </p:nvSpPr>
        <p:spPr>
          <a:xfrm>
            <a:off x="4963513" y="505565"/>
            <a:ext cx="3611489" cy="4076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74650" marR="13843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JavaScript </a:t>
            </a:r>
            <a:r>
              <a:rPr lang="en-US" spc="-10">
                <a:solidFill>
                  <a:schemeClr val="bg1"/>
                </a:solidFill>
              </a:rPr>
              <a:t>has nothing </a:t>
            </a:r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spc="-5">
                <a:solidFill>
                  <a:schemeClr val="bg1"/>
                </a:solidFill>
              </a:rPr>
              <a:t>do with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Actions</a:t>
            </a:r>
            <a:r>
              <a:rPr lang="en-US" spc="-5">
                <a:solidFill>
                  <a:schemeClr val="bg1"/>
                </a:solidFill>
              </a:rPr>
              <a:t>:</a:t>
            </a:r>
            <a:r>
              <a:rPr lang="en-US" spc="-10">
                <a:solidFill>
                  <a:schemeClr val="bg1"/>
                </a:solidFill>
              </a:rPr>
              <a:t> Enables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interactivity.</a:t>
            </a:r>
            <a:endParaRPr lang="en-US">
              <a:solidFill>
                <a:schemeClr val="bg1"/>
              </a:solidFill>
            </a:endParaRPr>
          </a:p>
          <a:p>
            <a:pPr marL="374650" marR="64262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rgbClr val="FFC000"/>
                </a:solidFill>
              </a:rPr>
              <a:t>Updates</a:t>
            </a:r>
            <a:r>
              <a:rPr lang="en-US" spc="-10">
                <a:solidFill>
                  <a:schemeClr val="bg1"/>
                </a:solidFill>
              </a:rPr>
              <a:t>: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Alters </a:t>
            </a:r>
            <a:r>
              <a:rPr lang="en-US" spc="-10">
                <a:solidFill>
                  <a:schemeClr val="bg1"/>
                </a:solidFill>
              </a:rPr>
              <a:t>page without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reloading.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Events</a:t>
            </a:r>
            <a:r>
              <a:rPr lang="en-US" spc="-5">
                <a:solidFill>
                  <a:schemeClr val="bg1"/>
                </a:solidFill>
              </a:rPr>
              <a:t>:</a:t>
            </a:r>
            <a:r>
              <a:rPr lang="en-US" spc="-10">
                <a:solidFill>
                  <a:schemeClr val="bg1"/>
                </a:solidFill>
              </a:rPr>
              <a:t> Responds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user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actions.</a:t>
            </a:r>
            <a:endParaRPr lang="en-US">
              <a:solidFill>
                <a:schemeClr val="bg1"/>
              </a:solidFill>
            </a:endParaRPr>
          </a:p>
          <a:p>
            <a:pPr marL="374650" marR="2844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Data</a:t>
            </a:r>
            <a:r>
              <a:rPr lang="en-US" spc="-5">
                <a:solidFill>
                  <a:schemeClr val="bg1"/>
                </a:solidFill>
              </a:rPr>
              <a:t>: Fetches </a:t>
            </a:r>
            <a:r>
              <a:rPr lang="en-US" spc="-10">
                <a:solidFill>
                  <a:schemeClr val="bg1"/>
                </a:solidFill>
              </a:rPr>
              <a:t>and </a:t>
            </a:r>
            <a:r>
              <a:rPr lang="en-US" spc="-5">
                <a:solidFill>
                  <a:schemeClr val="bg1"/>
                </a:solidFill>
              </a:rPr>
              <a:t>sends info </a:t>
            </a:r>
            <a:r>
              <a:rPr lang="en-US">
                <a:solidFill>
                  <a:schemeClr val="bg1"/>
                </a:solidFill>
              </a:rPr>
              <a:t>to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server.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1453" y="366823"/>
            <a:ext cx="3514789" cy="1339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79375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5">
                <a:solidFill>
                  <a:srgbClr val="FFC000"/>
                </a:solidFill>
                <a:latin typeface="+mj-lt"/>
                <a:cs typeface="+mj-cs"/>
              </a:rPr>
              <a:t>JS</a:t>
            </a:r>
            <a:r>
              <a:rPr lang="en-US" sz="4400" kern="1200" spc="-15">
                <a:solidFill>
                  <a:srgbClr val="FFC000"/>
                </a:solidFill>
                <a:latin typeface="+mj-lt"/>
                <a:cs typeface="+mj-cs"/>
              </a:rPr>
              <a:t>(JavaScript)</a:t>
            </a:r>
            <a:endParaRPr lang="en-US" sz="4400" kern="1200">
              <a:solidFill>
                <a:srgbClr val="FFC000"/>
              </a:solidFill>
              <a:latin typeface="+mj-lt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26" y="336292"/>
            <a:ext cx="2112178" cy="21510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6807" y="889861"/>
            <a:ext cx="2412999" cy="1043867"/>
          </a:xfrm>
          <a:prstGeom prst="rect">
            <a:avLst/>
          </a:prstGeom>
        </p:spPr>
      </p:pic>
      <p:grpSp>
        <p:nvGrpSpPr>
          <p:cNvPr id="13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688" y="2656205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954" y="3221454"/>
            <a:ext cx="2413000" cy="824441"/>
          </a:xfrm>
          <a:prstGeom prst="rect">
            <a:avLst/>
          </a:pr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2602" y="3068259"/>
            <a:ext cx="651970" cy="65197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2602" y="3068259"/>
            <a:ext cx="651970" cy="65197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1453" y="1841325"/>
            <a:ext cx="3457639" cy="198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650" marR="381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JavaScript runs at the 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client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side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browser.</a:t>
            </a:r>
            <a:endParaRPr lang="en-US">
              <a:solidFill>
                <a:schemeClr val="bg1"/>
              </a:solidFill>
            </a:endParaRPr>
          </a:p>
          <a:p>
            <a:pPr marL="374650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Coffee Script </a:t>
            </a:r>
            <a:r>
              <a:rPr lang="en-US">
                <a:solidFill>
                  <a:schemeClr val="bg1"/>
                </a:solidFill>
              </a:rPr>
              <a:t>/ </a:t>
            </a:r>
            <a:r>
              <a:rPr lang="en-US" spc="-5">
                <a:solidFill>
                  <a:schemeClr val="bg1"/>
                </a:solidFill>
              </a:rPr>
              <a:t>TypeScript </a:t>
            </a:r>
            <a:r>
              <a:rPr lang="en-US" spc="-57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are transpiled </a:t>
            </a:r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spc="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JavaScript.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9665" y="73578"/>
            <a:ext cx="3216070" cy="32160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103" y="1525518"/>
            <a:ext cx="1951194" cy="3121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386" y="2109975"/>
            <a:ext cx="2818115" cy="2818115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62" y="2071875"/>
            <a:ext cx="2808444" cy="280844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943" y="2553456"/>
            <a:ext cx="2640592" cy="1999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Role</a:t>
            </a:r>
            <a:r>
              <a:rPr lang="en-US" sz="4400" kern="1200" spc="-2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4400" kern="1200" spc="-3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Browser</a:t>
            </a:r>
            <a:endParaRPr lang="en-US" sz="4400" kern="1200">
              <a:solidFill>
                <a:srgbClr val="FFC000"/>
              </a:solidFill>
              <a:latin typeface="+mj-lt"/>
              <a:cs typeface="Calibri"/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8300" marR="5080" indent="-228600">
              <a:lnSpc>
                <a:spcPct val="90000"/>
              </a:lnSpc>
              <a:spcBef>
                <a:spcPts val="1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Displays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Web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Page: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Turns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HTML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code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into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what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you </a:t>
            </a:r>
            <a:r>
              <a:rPr lang="en-US" spc="-54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see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on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screen.</a:t>
            </a:r>
            <a:endParaRPr lang="en-US">
              <a:solidFill>
                <a:schemeClr val="bg1"/>
              </a:solidFill>
            </a:endParaRPr>
          </a:p>
          <a:p>
            <a:pPr marL="368300" indent="-228600">
              <a:lnSpc>
                <a:spcPct val="90000"/>
              </a:lnSpc>
              <a:spcBef>
                <a:spcPts val="384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User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Clicks: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Helps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you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interact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web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page.</a:t>
            </a:r>
          </a:p>
          <a:p>
            <a:pPr marL="368300" marR="132080" indent="-228600">
              <a:lnSpc>
                <a:spcPct val="90000"/>
              </a:lnSpc>
              <a:spcBef>
                <a:spcPts val="12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 spc="-5">
                <a:solidFill>
                  <a:schemeClr val="bg1"/>
                </a:solidFill>
              </a:rPr>
              <a:t>Updates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Content: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Allows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changes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page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using </a:t>
            </a:r>
            <a:r>
              <a:rPr lang="en-US" spc="-5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JavaScript.</a:t>
            </a:r>
            <a:endParaRPr lang="en-US">
              <a:solidFill>
                <a:schemeClr val="bg1"/>
              </a:solidFill>
            </a:endParaRPr>
          </a:p>
          <a:p>
            <a:pPr marL="368300" marR="647700" indent="-228600">
              <a:lnSpc>
                <a:spcPct val="90000"/>
              </a:lnSpc>
              <a:spcBef>
                <a:spcPts val="9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Loads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Files: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Gets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HTML,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images,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etc.,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from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 </a:t>
            </a:r>
            <a:r>
              <a:rPr lang="en-US" spc="-5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780627"/>
            <a:ext cx="3566211" cy="35662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772205"/>
            <a:ext cx="3566211" cy="356621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701141"/>
            <a:ext cx="3566211" cy="35662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265E-AC0E-893D-778C-4A6FFA3D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1408119"/>
            <a:ext cx="3022599" cy="241152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How to Run JS File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3418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343359"/>
            <a:ext cx="685923" cy="68592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343359"/>
            <a:ext cx="685923" cy="68592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3709997"/>
            <a:ext cx="239955" cy="239956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3709997"/>
            <a:ext cx="239955" cy="239956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BEF76-ABB1-2A3B-5665-973406D55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 marL="457200" indent="-457200">
              <a:spcAft>
                <a:spcPts val="600"/>
              </a:spcAft>
              <a:buFontTx/>
              <a:buAutoNum type="arabicPeriod"/>
            </a:pPr>
            <a:r>
              <a:rPr lang="en-US">
                <a:solidFill>
                  <a:schemeClr val="bg1"/>
                </a:solidFill>
              </a:rPr>
              <a:t>Install Node.js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Commands to run the JS file 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JavaScript file must have extension .js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You can run the JS file directly from the extension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Or use the command node filename or node –watch filename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46045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2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2CF2-5F03-42F2-6446-EBB0EEF30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6452" y="907167"/>
            <a:ext cx="3152492" cy="2697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2965F1"/>
                </a:solidFill>
                <a:latin typeface="Verdana Pro"/>
                <a:cs typeface="+mj-cs"/>
              </a:rPr>
              <a:t>Day – 01</a:t>
            </a:r>
            <a:br>
              <a:rPr lang="en-US" sz="3600" b="1" kern="1200">
                <a:latin typeface="Verdana Pro"/>
                <a:cs typeface="+mj-cs"/>
              </a:rPr>
            </a:b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Overview, Placement of JavaScript, Variables, and Operators</a:t>
            </a:r>
            <a:endParaRPr lang="en-US" sz="2800" kern="1200">
              <a:solidFill>
                <a:schemeClr val="bg1"/>
              </a:solidFill>
              <a:latin typeface="+mj-lt"/>
              <a:cs typeface="Calibri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021011"/>
            <a:ext cx="3625427" cy="3193632"/>
            <a:chOff x="1674895" y="1345036"/>
            <a:chExt cx="5428610" cy="421093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5024"/>
            <a:ext cx="1396390" cy="208335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826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915555"/>
            <a:ext cx="3625426" cy="3193632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915555"/>
            <a:ext cx="3625426" cy="31936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3267819"/>
            <a:ext cx="239955" cy="23995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3267819"/>
            <a:ext cx="239955" cy="239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9E1CA01D-6EE5-6638-E942-BB71AB52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7" y="1132290"/>
            <a:ext cx="2932672" cy="2760162"/>
          </a:xfrm>
          <a:prstGeom prst="rect">
            <a:avLst/>
          </a:prstGeom>
          <a:ln w="28575">
            <a:noFill/>
          </a:ln>
        </p:spPr>
      </p:pic>
      <p:sp>
        <p:nvSpPr>
          <p:cNvPr id="21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644202"/>
            <a:ext cx="520052" cy="52005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FD94E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1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644202"/>
            <a:ext cx="520052" cy="52005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FD94E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67C1A-68E4-1C4C-2726-42A6FC4C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520701"/>
            <a:ext cx="2665132" cy="410844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>
                <a:solidFill>
                  <a:srgbClr val="F39D0A"/>
                </a:solidFill>
              </a:rPr>
              <a:t>Table of Contents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53033" y="1652241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702CC-D434-D697-2DA1-C4D587EF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Overview of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Placement of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Variables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Constants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JavaScript Data Types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Operators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Type Conversion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Template Literals</a:t>
            </a: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3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387" y="1015"/>
            <a:ext cx="3195320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FFA50A"/>
                </a:solidFill>
              </a:rPr>
              <a:t>Script</a:t>
            </a:r>
            <a:r>
              <a:rPr spc="-5">
                <a:solidFill>
                  <a:srgbClr val="FFA50A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729" y="945895"/>
            <a:ext cx="725424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21082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Embed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Code: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Incorporates JavaScript into an HTML file,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either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via external files.</a:t>
            </a:r>
            <a:endParaRPr sz="2100">
              <a:latin typeface="Arial MT"/>
              <a:cs typeface="Arial MT"/>
            </a:endParaRPr>
          </a:p>
          <a:p>
            <a:pPr marL="374015" marR="508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Placement: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Commonly placed in the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&lt;head&gt;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or just before </a:t>
            </a:r>
            <a:r>
              <a:rPr sz="2100" spc="-57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closing &lt;/body&gt; tag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the script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runs.</a:t>
            </a:r>
            <a:endParaRPr sz="2100">
              <a:latin typeface="Arial MT"/>
              <a:cs typeface="Arial MT"/>
            </a:endParaRPr>
          </a:p>
          <a:p>
            <a:pPr marL="374015" marR="61594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External Files: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src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attribute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link external JavaScript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files,</a:t>
            </a:r>
            <a:r>
              <a:rPr sz="2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&lt;script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src="script.js"&gt;&lt;/script&gt;.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Console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Methods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log,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warn, error,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clear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9244" y="72452"/>
            <a:ext cx="3935729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Syntax</a:t>
            </a:r>
            <a:r>
              <a:rPr spc="5">
                <a:solidFill>
                  <a:srgbClr val="F39D0A"/>
                </a:solidFill>
              </a:rPr>
              <a:t> Rules</a:t>
            </a:r>
            <a:endParaRPr lang="en-US" spc="5">
              <a:solidFill>
                <a:srgbClr val="F39D0A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901" y="2543048"/>
            <a:ext cx="5182870" cy="18669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Can’t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keywords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 reserved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words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Can’t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start with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number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special characters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 than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$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_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74015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4.	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assignment</a:t>
            </a: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74015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5.	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;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means end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instruction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229" y="885478"/>
            <a:ext cx="5295316" cy="14623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D580A-78A4-16A0-6717-0647C119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772"/>
            <a:ext cx="2400300" cy="3178589"/>
          </a:xfrm>
        </p:spPr>
        <p:txBody>
          <a:bodyPr wrap="square" lIns="0" tIns="0" rIns="0" bIns="0" anchor="t">
            <a:normAutofit/>
          </a:bodyPr>
          <a:lstStyle/>
          <a:p>
            <a:r>
              <a:rPr lang="en-US" sz="3600" b="1">
                <a:solidFill>
                  <a:srgbClr val="F39D0A"/>
                </a:solidFill>
              </a:rPr>
              <a:t>What is JavaScript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4154935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5498E08D-633C-26B0-8A9E-772BADD54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74116"/>
              </p:ext>
            </p:extLst>
          </p:nvPr>
        </p:nvGraphicFramePr>
        <p:xfrm>
          <a:off x="4113104" y="358155"/>
          <a:ext cx="4726201" cy="4409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70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4731" y="1015"/>
            <a:ext cx="45529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21.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10"/>
              <a:t>Updating</a:t>
            </a:r>
            <a:r>
              <a:rPr spc="5"/>
              <a:t> </a:t>
            </a:r>
            <a:r>
              <a:rPr spc="5">
                <a:solidFill>
                  <a:srgbClr val="FFFFFF"/>
                </a:solidFill>
              </a:rPr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488" y="3097783"/>
            <a:ext cx="4531995" cy="18694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Do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let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again.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+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Assignment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Operator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Short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Hand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Assignment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Operators:</a:t>
            </a:r>
            <a:endParaRPr sz="21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385"/>
              </a:spcBef>
            </a:pP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+=,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-=, *=,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/=,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++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220" y="737231"/>
            <a:ext cx="3425916" cy="23843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686" y="86740"/>
            <a:ext cx="5508625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Naming</a:t>
            </a:r>
            <a:r>
              <a:rPr spc="-5">
                <a:solidFill>
                  <a:srgbClr val="F39D0A"/>
                </a:solidFill>
              </a:rPr>
              <a:t> </a:t>
            </a:r>
            <a:r>
              <a:rPr spc="10">
                <a:solidFill>
                  <a:srgbClr val="F39D0A"/>
                </a:solidFill>
              </a:rPr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815" y="707231"/>
            <a:ext cx="5489575" cy="423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>
                <a:solidFill>
                  <a:srgbClr val="FFA50A"/>
                </a:solidFill>
                <a:latin typeface="Calibri"/>
                <a:cs typeface="Calibri"/>
              </a:rPr>
              <a:t>camelCase</a:t>
            </a:r>
            <a:endParaRPr sz="2000">
              <a:latin typeface="Calibri"/>
              <a:cs typeface="Calibri"/>
            </a:endParaRPr>
          </a:p>
          <a:p>
            <a:pPr marL="298450" marR="724535" indent="-285750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Start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with a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lowercase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letter. Capitalize the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first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letter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of each </a:t>
            </a:r>
            <a:r>
              <a:rPr sz="1400" spc="-30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subsequent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word.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5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sz="1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myVariableName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>
                <a:solidFill>
                  <a:srgbClr val="FFA50A"/>
                </a:solidFill>
                <a:latin typeface="Calibri"/>
                <a:cs typeface="Calibri"/>
              </a:rPr>
              <a:t>snake_case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Start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with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an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lowercase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letter.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Separate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words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underscore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Example: 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my_variable_name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>
                <a:solidFill>
                  <a:srgbClr val="FFA50A"/>
                </a:solidFill>
                <a:latin typeface="Calibri"/>
                <a:cs typeface="Calibri"/>
              </a:rPr>
              <a:t>Kebab-case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12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All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lowercase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letters.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Separate words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with </a:t>
            </a:r>
            <a:r>
              <a:rPr sz="1400">
                <a:solidFill>
                  <a:srgbClr val="02FF00"/>
                </a:solidFill>
                <a:latin typeface="Calibri"/>
                <a:cs typeface="Calibri"/>
              </a:rPr>
              <a:t>hyphens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. Used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HTML and </a:t>
            </a:r>
            <a:r>
              <a:rPr sz="1400" spc="-30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CSS.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sz="1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my-variable-name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>
                <a:solidFill>
                  <a:srgbClr val="FFA50A"/>
                </a:solidFill>
                <a:latin typeface="Calibri"/>
                <a:cs typeface="Calibri"/>
              </a:rPr>
              <a:t>Keep</a:t>
            </a:r>
            <a:r>
              <a:rPr sz="2000" b="1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FFA50A"/>
                </a:solidFill>
                <a:latin typeface="Calibri"/>
                <a:cs typeface="Calibri"/>
              </a:rPr>
              <a:t>a</a:t>
            </a:r>
            <a:r>
              <a:rPr sz="2000" b="1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FFA50A"/>
                </a:solidFill>
                <a:latin typeface="Calibri"/>
                <a:cs typeface="Calibri"/>
              </a:rPr>
              <a:t>Good</a:t>
            </a:r>
            <a:r>
              <a:rPr sz="2000" b="1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2000" b="1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FFA50A"/>
                </a:solidFill>
                <a:latin typeface="Calibri"/>
                <a:cs typeface="Calibri"/>
              </a:rPr>
              <a:t>Short</a:t>
            </a:r>
            <a:r>
              <a:rPr sz="2000" b="1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>
                <a:solidFill>
                  <a:srgbClr val="FFA50A"/>
                </a:solidFill>
                <a:latin typeface="Calibri"/>
                <a:cs typeface="Calibri"/>
              </a:rPr>
              <a:t>Name</a:t>
            </a:r>
            <a:endParaRPr sz="2000">
              <a:latin typeface="Calibri"/>
              <a:cs typeface="Calibri"/>
            </a:endParaRPr>
          </a:p>
          <a:p>
            <a:pPr marL="298450" marR="173990" indent="-285750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Choose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names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that</a:t>
            </a:r>
            <a:r>
              <a:rPr sz="1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descriptive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but</a:t>
            </a:r>
            <a:r>
              <a:rPr sz="1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not</a:t>
            </a:r>
            <a:r>
              <a:rPr sz="1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too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long.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It</a:t>
            </a:r>
            <a:r>
              <a:rPr sz="1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should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make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 it </a:t>
            </a:r>
            <a:r>
              <a:rPr sz="1400" spc="-3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easy</a:t>
            </a:r>
            <a:r>
              <a:rPr sz="1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understand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 variable's purpose.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2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spc="-5">
                <a:solidFill>
                  <a:srgbClr val="D1D5DB"/>
                </a:solidFill>
                <a:latin typeface="Calibri"/>
                <a:cs typeface="Calibri"/>
              </a:rPr>
              <a:t>Example: </a:t>
            </a:r>
            <a:r>
              <a:rPr sz="1400">
                <a:solidFill>
                  <a:srgbClr val="02FF00"/>
                </a:solidFill>
                <a:latin typeface="Calibri"/>
                <a:cs typeface="Calibri"/>
              </a:rPr>
              <a:t>age,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 firstName,</a:t>
            </a:r>
            <a:r>
              <a:rPr sz="140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>
                <a:solidFill>
                  <a:srgbClr val="02FF00"/>
                </a:solidFill>
                <a:latin typeface="Calibri"/>
                <a:cs typeface="Calibri"/>
              </a:rPr>
              <a:t>isMarried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681" y="733649"/>
            <a:ext cx="3411802" cy="22764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9" y="1015"/>
            <a:ext cx="6869430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>
                <a:solidFill>
                  <a:srgbClr val="FFFFFF"/>
                </a:solidFill>
              </a:rPr>
              <a:t>Ways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to </a:t>
            </a:r>
            <a:r>
              <a:rPr spc="10"/>
              <a:t>Create</a:t>
            </a:r>
            <a:r>
              <a:rPr spc="-5"/>
              <a:t> </a:t>
            </a:r>
            <a:r>
              <a:rPr spc="10">
                <a:solidFill>
                  <a:srgbClr val="FFA50A"/>
                </a:solidFill>
              </a:rPr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03099"/>
            <a:ext cx="5787199" cy="4340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5826" y="803099"/>
            <a:ext cx="3216183" cy="6961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230" y="165321"/>
            <a:ext cx="7388859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JavaScript</a:t>
            </a:r>
            <a:r>
              <a:rPr>
                <a:solidFill>
                  <a:srgbClr val="F39D0A"/>
                </a:solidFill>
              </a:rPr>
              <a:t> &amp;</a:t>
            </a:r>
            <a:r>
              <a:rPr spc="10">
                <a:solidFill>
                  <a:srgbClr val="F39D0A"/>
                </a:solidFill>
              </a:rPr>
              <a:t> CSS</a:t>
            </a:r>
            <a:r>
              <a:rPr spc="20">
                <a:solidFill>
                  <a:srgbClr val="F39D0A"/>
                </a:solidFill>
              </a:rPr>
              <a:t> </a:t>
            </a:r>
            <a:r>
              <a:rPr spc="10">
                <a:solidFill>
                  <a:srgbClr val="F39D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34163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in source </a:t>
            </a:r>
            <a:r>
              <a:rPr sz="2100" spc="-57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JavaScript or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CSS.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  <a:tab pos="1739264" algn="l"/>
                <a:tab pos="366522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/*	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comment</a:t>
            </a:r>
            <a:r>
              <a:rPr sz="21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here	*/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515" y="893866"/>
            <a:ext cx="3900679" cy="260909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8268" y="52832"/>
            <a:ext cx="6365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FFA50A"/>
                </a:solidFill>
              </a:rPr>
              <a:t>Introduction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A50A"/>
                </a:solidFill>
              </a:rPr>
              <a:t>to</a:t>
            </a:r>
            <a:r>
              <a:rPr>
                <a:solidFill>
                  <a:srgbClr val="FFA50A"/>
                </a:solidFill>
              </a:rPr>
              <a:t> </a:t>
            </a:r>
            <a:r>
              <a:rPr spc="10"/>
              <a:t>JavaScript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3076" y="1178052"/>
            <a:ext cx="678053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JS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Console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32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Manipulation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Chrome</a:t>
            </a:r>
            <a:r>
              <a:rPr sz="32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Extensions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Programming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Language?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790"/>
              </a:lnSpc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2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Syntax?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HTML/CSS/JavaScript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6032" y="930655"/>
            <a:ext cx="5328920" cy="18694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real-time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editing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HTML/CSS/JS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Run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Scripts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: Test code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console.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Debug: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Locate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fix errors.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ct val="115199"/>
              </a:lnSpc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Modify DOM: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 webpage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elements.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Errors: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View error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messages.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9650" y="54355"/>
            <a:ext cx="4584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1.</a:t>
            </a:r>
            <a:r>
              <a:rPr sz="3600" spc="-15"/>
              <a:t> </a:t>
            </a:r>
            <a:r>
              <a:rPr sz="3600"/>
              <a:t>JS</a:t>
            </a:r>
            <a:r>
              <a:rPr sz="3600" spc="-5"/>
              <a:t> </a:t>
            </a:r>
            <a:r>
              <a:rPr sz="3600">
                <a:solidFill>
                  <a:srgbClr val="FFFFFF"/>
                </a:solidFill>
              </a:rPr>
              <a:t>in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Console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2000" spc="-5">
                <a:solidFill>
                  <a:srgbClr val="FFA50A"/>
                </a:solidFill>
              </a:rPr>
              <a:t>(Inspect</a:t>
            </a:r>
            <a:r>
              <a:rPr sz="2000" spc="-5">
                <a:solidFill>
                  <a:srgbClr val="FFFFFF"/>
                </a:solidFill>
              </a:rPr>
              <a:t>)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731" y="54355"/>
            <a:ext cx="430022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39D0A"/>
                </a:solidFill>
              </a:rPr>
              <a:t>JS</a:t>
            </a:r>
            <a:r>
              <a:rPr sz="3600" spc="-5">
                <a:solidFill>
                  <a:srgbClr val="F39D0A"/>
                </a:solidFill>
              </a:rPr>
              <a:t> </a:t>
            </a:r>
            <a:r>
              <a:rPr sz="3600">
                <a:solidFill>
                  <a:srgbClr val="F39D0A"/>
                </a:solidFill>
              </a:rPr>
              <a:t>in</a:t>
            </a:r>
            <a:r>
              <a:rPr sz="3600" spc="-15">
                <a:solidFill>
                  <a:srgbClr val="F39D0A"/>
                </a:solidFill>
              </a:rPr>
              <a:t> </a:t>
            </a:r>
            <a:r>
              <a:rPr sz="3600" spc="-5">
                <a:solidFill>
                  <a:srgbClr val="F39D0A"/>
                </a:solidFill>
              </a:rPr>
              <a:t>Console</a:t>
            </a:r>
            <a:r>
              <a:rPr sz="3600" spc="-10">
                <a:solidFill>
                  <a:srgbClr val="F39D0A"/>
                </a:solidFill>
              </a:rPr>
              <a:t> </a:t>
            </a:r>
            <a:r>
              <a:rPr sz="2000" spc="-5">
                <a:solidFill>
                  <a:srgbClr val="FFA50A"/>
                </a:solidFill>
              </a:rPr>
              <a:t>(Alert</a:t>
            </a:r>
            <a:r>
              <a:rPr sz="2000" spc="-5">
                <a:solidFill>
                  <a:srgbClr val="FFFFFF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84" y="851270"/>
            <a:ext cx="8937030" cy="35423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462" y="54355"/>
            <a:ext cx="4282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02FF00"/>
                </a:solidFill>
                <a:latin typeface="Comic Sans MS"/>
                <a:cs typeface="Comic Sans MS"/>
              </a:rPr>
              <a:t>1.</a:t>
            </a:r>
            <a:r>
              <a:rPr sz="36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600">
                <a:solidFill>
                  <a:srgbClr val="02FF00"/>
                </a:solidFill>
                <a:latin typeface="Comic Sans MS"/>
                <a:cs typeface="Comic Sans MS"/>
              </a:rPr>
              <a:t>JS</a:t>
            </a:r>
            <a:r>
              <a:rPr sz="36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60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3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600" spc="-5">
                <a:solidFill>
                  <a:srgbClr val="FFFFFF"/>
                </a:solidFill>
                <a:latin typeface="Comic Sans MS"/>
                <a:cs typeface="Comic Sans MS"/>
              </a:rPr>
              <a:t>Console</a:t>
            </a:r>
            <a:r>
              <a:rPr sz="3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>
                <a:solidFill>
                  <a:srgbClr val="FFA50A"/>
                </a:solidFill>
                <a:latin typeface="Comic Sans MS"/>
                <a:cs typeface="Comic Sans MS"/>
              </a:rPr>
              <a:t>(Math</a:t>
            </a:r>
            <a:r>
              <a:rPr sz="2000" spc="-5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00" y="896348"/>
            <a:ext cx="4720117" cy="4045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3835" y="835659"/>
            <a:ext cx="337312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8475" marR="5080" indent="-485775">
              <a:lnSpc>
                <a:spcPct val="115700"/>
              </a:lnSpc>
              <a:spcBef>
                <a:spcPts val="100"/>
              </a:spcBef>
            </a:pPr>
            <a:r>
              <a:rPr sz="2800">
                <a:solidFill>
                  <a:srgbClr val="FFA50A"/>
                </a:solidFill>
                <a:latin typeface="Arial MT"/>
                <a:cs typeface="Arial MT"/>
              </a:rPr>
              <a:t>Console</a:t>
            </a:r>
            <a:r>
              <a:rPr sz="28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Calculator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03" y="1110578"/>
            <a:ext cx="5047122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800" b="1" kern="1200" spc="-5">
                <a:solidFill>
                  <a:srgbClr val="F39D0A"/>
                </a:solidFill>
                <a:cs typeface="+mj-cs"/>
              </a:rPr>
              <a:t>What </a:t>
            </a:r>
            <a:r>
              <a:rPr lang="en-US" sz="2800" b="1" kern="1200">
                <a:solidFill>
                  <a:srgbClr val="F39D0A"/>
                </a:solidFill>
                <a:cs typeface="+mj-cs"/>
              </a:rPr>
              <a:t>is</a:t>
            </a:r>
            <a:r>
              <a:rPr lang="en-US" sz="2800" b="1" kern="1200" spc="-10">
                <a:solidFill>
                  <a:srgbClr val="F39D0A"/>
                </a:solidFill>
                <a:cs typeface="+mj-cs"/>
              </a:rPr>
              <a:t> </a:t>
            </a:r>
            <a:r>
              <a:rPr lang="en-US" sz="2800" b="1" kern="1200">
                <a:solidFill>
                  <a:srgbClr val="F39D0A"/>
                </a:solidFill>
                <a:cs typeface="+mj-cs"/>
              </a:rPr>
              <a:t>a</a:t>
            </a:r>
            <a:r>
              <a:rPr lang="en-US" sz="2800" b="1" kern="1200" spc="-10">
                <a:solidFill>
                  <a:srgbClr val="F39D0A"/>
                </a:solidFill>
                <a:cs typeface="+mj-cs"/>
              </a:rPr>
              <a:t> </a:t>
            </a:r>
            <a:r>
              <a:rPr lang="en-US" sz="2800" b="1" kern="1200" spc="-5">
                <a:solidFill>
                  <a:srgbClr val="F39D0A"/>
                </a:solidFill>
                <a:cs typeface="+mj-cs"/>
              </a:rPr>
              <a:t>Programming Language?</a:t>
            </a:r>
            <a:endParaRPr lang="en-US" sz="2800" b="1" kern="1200">
              <a:solidFill>
                <a:srgbClr val="F39D0A"/>
              </a:solidFill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266" y="2322965"/>
            <a:ext cx="3625516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marR="5080" indent="-228600">
              <a:lnSpc>
                <a:spcPct val="900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pc="-5">
                <a:solidFill>
                  <a:schemeClr val="bg1"/>
                </a:solidFill>
              </a:rPr>
              <a:t>Giving</a:t>
            </a:r>
            <a:r>
              <a:rPr lang="en-US" spc="-3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instructions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 </a:t>
            </a:r>
            <a:r>
              <a:rPr lang="en-US" spc="-5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computer</a:t>
            </a:r>
            <a:endParaRPr lang="en-US">
              <a:solidFill>
                <a:schemeClr val="bg1"/>
              </a:solidFill>
            </a:endParaRPr>
          </a:p>
          <a:p>
            <a:pPr marL="355600" marR="144145" indent="-228600">
              <a:lnSpc>
                <a:spcPct val="90000"/>
              </a:lnSpc>
              <a:buClr>
                <a:srgbClr val="FFA50A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b="1" spc="-5">
                <a:solidFill>
                  <a:schemeClr val="bg1"/>
                </a:solidFill>
              </a:rPr>
              <a:t>Instructions</a:t>
            </a:r>
            <a:r>
              <a:rPr lang="en-US" spc="-5">
                <a:solidFill>
                  <a:schemeClr val="bg1"/>
                </a:solidFill>
              </a:rPr>
              <a:t>: </a:t>
            </a:r>
            <a:r>
              <a:rPr lang="en-US">
                <a:solidFill>
                  <a:schemeClr val="bg1"/>
                </a:solidFill>
              </a:rPr>
              <a:t>Tells </a:t>
            </a:r>
            <a:r>
              <a:rPr lang="en-US" spc="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computer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what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do.</a:t>
            </a:r>
            <a:endParaRPr lang="en-US">
              <a:solidFill>
                <a:schemeClr val="bg1"/>
              </a:solidFill>
            </a:endParaRPr>
          </a:p>
          <a:p>
            <a:pPr marL="355600" marR="116839" indent="-228600">
              <a:lnSpc>
                <a:spcPct val="90000"/>
              </a:lnSpc>
              <a:spcBef>
                <a:spcPts val="155"/>
              </a:spcBef>
              <a:buClr>
                <a:srgbClr val="FFA50A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>
                <a:solidFill>
                  <a:schemeClr val="bg1"/>
                </a:solidFill>
              </a:rPr>
              <a:t>These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instructions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are </a:t>
            </a:r>
            <a:r>
              <a:rPr lang="en-US" spc="-5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called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code.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3641" y="1913119"/>
            <a:ext cx="4169036" cy="2420276"/>
          </a:xfrm>
          <a:prstGeom prst="rect">
            <a:avLst/>
          </a:prstGeom>
        </p:spPr>
      </p:pic>
      <p:grpSp>
        <p:nvGrpSpPr>
          <p:cNvPr id="20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481" y="54355"/>
            <a:ext cx="4490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5.</a:t>
            </a:r>
            <a:r>
              <a:rPr sz="3600" spc="-20"/>
              <a:t> </a:t>
            </a:r>
            <a:r>
              <a:rPr sz="3600" spc="-5">
                <a:solidFill>
                  <a:srgbClr val="FFFFFF"/>
                </a:solidFill>
              </a:rPr>
              <a:t>What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FFFF"/>
                </a:solidFill>
              </a:rPr>
              <a:t>is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FFFF"/>
                </a:solidFill>
              </a:rPr>
              <a:t>a</a:t>
            </a:r>
            <a:r>
              <a:rPr sz="3600" spc="-25">
                <a:solidFill>
                  <a:srgbClr val="FFFFFF"/>
                </a:solidFill>
              </a:rPr>
              <a:t> </a:t>
            </a:r>
            <a:r>
              <a:rPr sz="3600" spc="-5"/>
              <a:t>Syntax?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137284" y="855979"/>
            <a:ext cx="3468370" cy="1863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280035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Structure</a:t>
            </a:r>
            <a:r>
              <a:rPr sz="24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sz="2400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words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sentence.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Rules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For programming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exact </a:t>
            </a: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must</a:t>
            </a:r>
            <a:r>
              <a:rPr sz="24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sz="24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followed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80" y="805576"/>
            <a:ext cx="4572001" cy="21701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42" y="3559872"/>
            <a:ext cx="4858786" cy="116653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434EE-2D74-9631-87F0-6517594B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520701"/>
            <a:ext cx="2665132" cy="410844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 sz="3600" b="1">
                <a:solidFill>
                  <a:srgbClr val="F39D0A"/>
                </a:solidFill>
                <a:cs typeface="Calibri"/>
              </a:rPr>
              <a:t>Why you should learn JavaScript?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53033" y="1652241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87D8-7DFC-C6AC-58BB-8F32335F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JavaScript is the most popular programming language in the world. It is used in almost all popular websites like: Google, Facebook, Twitter, Amazon, Netflix and many others.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Great thing about JavaScript is that you will find tons of frameworks and Libraries to reduce your time to create websites and mobile apps. Some of the popular frameworks are: React, Angular and Vue.js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If you learn JavaScript, it opens up a lot of job opportunities in the software development industry.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5FF8D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5825" y="54355"/>
            <a:ext cx="7372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>
                <a:solidFill>
                  <a:srgbClr val="000000"/>
                </a:solidFill>
              </a:rPr>
              <a:t>6.</a:t>
            </a:r>
            <a:r>
              <a:rPr sz="3600">
                <a:solidFill>
                  <a:srgbClr val="000000"/>
                </a:solidFill>
              </a:rPr>
              <a:t> </a:t>
            </a:r>
            <a:r>
              <a:rPr sz="3600" spc="-5">
                <a:solidFill>
                  <a:srgbClr val="000000"/>
                </a:solidFill>
              </a:rPr>
              <a:t>FrontEnd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/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BackEnd</a:t>
            </a:r>
            <a:r>
              <a:rPr sz="3600" spc="-15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/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/>
              <a:t>FullStack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5325" y="2133092"/>
            <a:ext cx="2489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Client Side </a:t>
            </a:r>
            <a:r>
              <a:rPr sz="1800" b="1">
                <a:latin typeface="Arial"/>
                <a:cs typeface="Arial"/>
              </a:rPr>
              <a:t>/ </a:t>
            </a:r>
            <a:r>
              <a:rPr sz="1800" b="1" spc="-5">
                <a:latin typeface="Arial"/>
                <a:cs typeface="Arial"/>
              </a:rPr>
              <a:t>Front-End </a:t>
            </a:r>
            <a:r>
              <a:rPr sz="1800" b="1" spc="-49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Web</a:t>
            </a:r>
            <a:r>
              <a:rPr sz="1800" b="1" spc="-1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139952"/>
            <a:ext cx="585216" cy="752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1106424"/>
            <a:ext cx="862584" cy="786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1094232"/>
            <a:ext cx="829055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1018032"/>
            <a:ext cx="682751" cy="993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3363" y="1106042"/>
            <a:ext cx="1363122" cy="8558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8530" y="3729895"/>
            <a:ext cx="2608134" cy="8600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3449" y="2072132"/>
            <a:ext cx="1283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Server</a:t>
            </a:r>
            <a:r>
              <a:rPr sz="1800" b="1" spc="-9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Side </a:t>
            </a:r>
            <a:r>
              <a:rPr sz="1800" b="1" spc="-484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Back-End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8987" y="4785327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Full</a:t>
            </a:r>
            <a:r>
              <a:rPr sz="1800" b="1" spc="-7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648" y="2916935"/>
            <a:ext cx="3959352" cy="868679"/>
          </a:xfrm>
          <a:prstGeom prst="rect">
            <a:avLst/>
          </a:prstGeom>
        </p:spPr>
      </p:pic>
      <p:pic>
        <p:nvPicPr>
          <p:cNvPr id="14" name="Picture 13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20DA102C-9CFD-687A-9020-6CFD826D1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5" y="3667124"/>
            <a:ext cx="1854995" cy="10453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481" y="54355"/>
            <a:ext cx="474472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FFFFFF"/>
                </a:solidFill>
              </a:rPr>
              <a:t>Don’t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learn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syntax.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309110" cy="3800464"/>
          </a:xfrm>
          <a:prstGeom prst="rect">
            <a:avLst/>
          </a:prstGeom>
        </p:spPr>
        <p:txBody>
          <a:bodyPr vert="horz" wrap="square" lIns="0" tIns="2540" rIns="0" bIns="0" rtlCol="0" anchor="t">
            <a:spAutoFit/>
          </a:bodyPr>
          <a:lstStyle/>
          <a:p>
            <a:pPr marL="374650" marR="201930" indent="-361950">
              <a:lnSpc>
                <a:spcPct val="110600"/>
              </a:lnSpc>
              <a:spcBef>
                <a:spcPts val="20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Google:</a:t>
            </a:r>
            <a:r>
              <a:rPr sz="20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answers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coding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problems.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MDN: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In-depth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guides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374650" marR="681990">
              <a:lnSpc>
                <a:spcPct val="112000"/>
              </a:lnSpc>
              <a:spcBef>
                <a:spcPts val="100"/>
              </a:spcBef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documentation.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u="sng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2000">
              <a:latin typeface="Arial MT"/>
              <a:cs typeface="Arial MT"/>
            </a:endParaRPr>
          </a:p>
          <a:p>
            <a:pPr marL="374650" marR="5080" indent="-361950">
              <a:lnSpc>
                <a:spcPct val="110600"/>
              </a:lnSpc>
              <a:spcBef>
                <a:spcPts val="45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ChatGPT: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Real-time assistance for</a:t>
            </a:r>
            <a:r>
              <a:rPr lang="en-US" sz="2000" spc="-5">
                <a:solidFill>
                  <a:srgbClr val="FFFFFF"/>
                </a:solidFill>
                <a:latin typeface="Arial MT"/>
                <a:cs typeface="Arial MT"/>
              </a:rPr>
              <a:t> 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coding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queries.</a:t>
            </a:r>
            <a:r>
              <a:rPr lang="en-US" sz="2000">
                <a:solidFill>
                  <a:srgbClr val="FFFFFF"/>
                </a:solidFill>
                <a:latin typeface="Arial MT"/>
                <a:cs typeface="Arial MT"/>
              </a:rPr>
              <a:t> Don't prefer at your initial phase of carrier, first understand the basic concepts.</a:t>
            </a:r>
            <a:endParaRPr sz="2000">
              <a:latin typeface="Arial MT"/>
              <a:cs typeface="Arial MT"/>
            </a:endParaRPr>
          </a:p>
          <a:p>
            <a:pPr marL="374650" marR="203200" indent="-361950">
              <a:lnSpc>
                <a:spcPts val="2810"/>
              </a:lnSpc>
              <a:spcBef>
                <a:spcPts val="95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Focus:</a:t>
            </a:r>
            <a:r>
              <a:rPr sz="20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concepts,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syntax.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951" y="803099"/>
            <a:ext cx="2684476" cy="940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891" y="1989239"/>
            <a:ext cx="3858935" cy="8325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251" y="3067320"/>
            <a:ext cx="1690505" cy="19306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68217" y="54355"/>
            <a:ext cx="511683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>
                <a:solidFill>
                  <a:srgbClr val="FFA50A"/>
                </a:solidFill>
              </a:rPr>
              <a:t>I</a:t>
            </a:r>
            <a:r>
              <a:rPr spc="20">
                <a:solidFill>
                  <a:srgbClr val="FFA50A"/>
                </a:solidFill>
              </a:rPr>
              <a:t>n</a:t>
            </a:r>
            <a:r>
              <a:rPr spc="10">
                <a:solidFill>
                  <a:srgbClr val="FFA50A"/>
                </a:solidFill>
              </a:rPr>
              <a:t>tr</a:t>
            </a:r>
            <a:r>
              <a:rPr spc="5">
                <a:solidFill>
                  <a:srgbClr val="FFA50A"/>
                </a:solidFill>
              </a:rPr>
              <a:t>o</a:t>
            </a:r>
            <a:r>
              <a:rPr spc="20">
                <a:solidFill>
                  <a:srgbClr val="FFA50A"/>
                </a:solidFill>
              </a:rPr>
              <a:t>d</a:t>
            </a:r>
            <a:r>
              <a:rPr spc="5">
                <a:solidFill>
                  <a:srgbClr val="FFA50A"/>
                </a:solidFill>
              </a:rPr>
              <a:t>u</a:t>
            </a:r>
            <a:r>
              <a:rPr spc="10">
                <a:solidFill>
                  <a:srgbClr val="FFA50A"/>
                </a:solidFill>
              </a:rPr>
              <a:t>ct</a:t>
            </a:r>
            <a:r>
              <a:rPr spc="5">
                <a:solidFill>
                  <a:srgbClr val="FFA50A"/>
                </a:solidFill>
              </a:rPr>
              <a:t>io</a:t>
            </a:r>
            <a:r>
              <a:rPr>
                <a:solidFill>
                  <a:srgbClr val="FFA50A"/>
                </a:solidFill>
              </a:rPr>
              <a:t>n</a:t>
            </a:r>
            <a:r>
              <a:rPr spc="-335">
                <a:solidFill>
                  <a:srgbClr val="FFA50A"/>
                </a:solidFill>
              </a:rPr>
              <a:t> </a:t>
            </a:r>
            <a:r>
              <a:rPr sz="4200" spc="10">
                <a:solidFill>
                  <a:srgbClr val="00FF00"/>
                </a:solidFill>
              </a:rPr>
              <a:t>Re</a:t>
            </a:r>
            <a:r>
              <a:rPr sz="4200" spc="5">
                <a:solidFill>
                  <a:srgbClr val="00FF00"/>
                </a:solidFill>
              </a:rPr>
              <a:t>v</a:t>
            </a:r>
            <a:r>
              <a:rPr sz="4200" spc="-5">
                <a:solidFill>
                  <a:srgbClr val="00FF00"/>
                </a:solidFill>
              </a:rPr>
              <a:t>i</a:t>
            </a:r>
            <a:r>
              <a:rPr sz="4200" spc="5">
                <a:solidFill>
                  <a:srgbClr val="00FF00"/>
                </a:solidFill>
              </a:rPr>
              <a:t>s</a:t>
            </a:r>
            <a:r>
              <a:rPr sz="4200" spc="-5">
                <a:solidFill>
                  <a:srgbClr val="00FF00"/>
                </a:solidFill>
              </a:rPr>
              <a:t>i</a:t>
            </a:r>
            <a:r>
              <a:rPr sz="4200">
                <a:solidFill>
                  <a:srgbClr val="00FF00"/>
                </a:solidFill>
              </a:rPr>
              <a:t>on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443076" y="1178052"/>
            <a:ext cx="4860290" cy="3448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JS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Console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32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Manipulation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Chrome</a:t>
            </a:r>
            <a:r>
              <a:rPr sz="3200" spc="-4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Extensions</a:t>
            </a:r>
            <a:endParaRPr sz="3200">
              <a:latin typeface="Comic Sans MS"/>
              <a:cs typeface="Comic Sans MS"/>
            </a:endParaRPr>
          </a:p>
          <a:p>
            <a:pPr marL="355600" marR="137160" indent="-342900">
              <a:lnSpc>
                <a:spcPts val="3790"/>
              </a:lnSpc>
              <a:spcBef>
                <a:spcPts val="24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is a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Programming </a:t>
            </a:r>
            <a:r>
              <a:rPr sz="3200" spc="-944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Language?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675"/>
              </a:lnSpc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2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Syntax?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HTML/CSS/JavaScript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831" y="52832"/>
            <a:ext cx="44767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Numbers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5">
                <a:solidFill>
                  <a:srgbClr val="FFA50A"/>
                </a:solidFill>
              </a:rPr>
              <a:t> </a:t>
            </a:r>
            <a:r>
              <a:rPr spc="10"/>
              <a:t>Strings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353" y="1086612"/>
            <a:ext cx="6728459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Arithmetic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Operators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Order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of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Operations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Types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 Numbers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>
                <a:solidFill>
                  <a:srgbClr val="FFFFFF"/>
                </a:solidFill>
                <a:latin typeface="Comic Sans MS"/>
                <a:cs typeface="Comic Sans MS"/>
              </a:rPr>
              <a:t>(Integers</a:t>
            </a:r>
            <a:r>
              <a:rPr sz="24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>
                <a:solidFill>
                  <a:srgbClr val="FFFFFF"/>
                </a:solidFill>
                <a:latin typeface="Comic Sans MS"/>
                <a:cs typeface="Comic Sans MS"/>
              </a:rPr>
              <a:t>&amp; </a:t>
            </a:r>
            <a:r>
              <a:rPr sz="2400" spc="-5">
                <a:solidFill>
                  <a:srgbClr val="FFFFFF"/>
                </a:solidFill>
                <a:latin typeface="Comic Sans MS"/>
                <a:cs typeface="Comic Sans MS"/>
              </a:rPr>
              <a:t>Floats)</a:t>
            </a:r>
            <a:endParaRPr sz="24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Don’t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learn</a:t>
            </a:r>
            <a:r>
              <a:rPr sz="32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syntax.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04"/>
              </a:lnSpc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Strings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TypeOf</a:t>
            </a:r>
            <a:r>
              <a:rPr sz="32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7068" y="54355"/>
            <a:ext cx="5251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7.</a:t>
            </a:r>
            <a:r>
              <a:rPr sz="3600" spc="-25"/>
              <a:t> </a:t>
            </a:r>
            <a:r>
              <a:rPr sz="3600" spc="-5"/>
              <a:t>Arithmetic</a:t>
            </a:r>
            <a:r>
              <a:rPr sz="3600" spc="-10"/>
              <a:t> </a:t>
            </a:r>
            <a:r>
              <a:rPr sz="3600" spc="-5">
                <a:solidFill>
                  <a:srgbClr val="FFFFFF"/>
                </a:solidFill>
              </a:rPr>
              <a:t>Operators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78" y="1021031"/>
            <a:ext cx="7114206" cy="245797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1212" y="54355"/>
            <a:ext cx="498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8.</a:t>
            </a:r>
            <a:r>
              <a:rPr sz="3600" spc="-25"/>
              <a:t> </a:t>
            </a:r>
            <a:r>
              <a:rPr sz="3600" spc="-5"/>
              <a:t>Order</a:t>
            </a:r>
            <a:r>
              <a:rPr sz="3600" spc="-25"/>
              <a:t> </a:t>
            </a:r>
            <a:r>
              <a:rPr sz="3600" spc="-5"/>
              <a:t>of</a:t>
            </a:r>
            <a:r>
              <a:rPr sz="3600" spc="-15"/>
              <a:t> </a:t>
            </a:r>
            <a:r>
              <a:rPr sz="3600" spc="-5">
                <a:solidFill>
                  <a:srgbClr val="FFFFFF"/>
                </a:solidFill>
              </a:rPr>
              <a:t>Operations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479" y="803099"/>
            <a:ext cx="5108308" cy="1996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1841" y="2977383"/>
            <a:ext cx="3506092" cy="19965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5218" y="54355"/>
            <a:ext cx="6913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9.</a:t>
            </a:r>
            <a:r>
              <a:rPr sz="3600" spc="-5"/>
              <a:t> </a:t>
            </a:r>
            <a:r>
              <a:rPr sz="3600" spc="-5">
                <a:solidFill>
                  <a:srgbClr val="FFFFFF"/>
                </a:solidFill>
              </a:rPr>
              <a:t>Types</a:t>
            </a:r>
            <a:r>
              <a:rPr sz="3600" spc="-15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of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Numbers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2000" spc="-5"/>
              <a:t>(Integers </a:t>
            </a:r>
            <a:r>
              <a:rPr sz="2000"/>
              <a:t>&amp;</a:t>
            </a:r>
            <a:r>
              <a:rPr sz="2000" spc="5"/>
              <a:t> </a:t>
            </a:r>
            <a:r>
              <a:rPr sz="2000" spc="-5">
                <a:solidFill>
                  <a:srgbClr val="FFFFFF"/>
                </a:solidFill>
              </a:rPr>
              <a:t>Floats)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812" y="948028"/>
            <a:ext cx="3340492" cy="24616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30723" y="948028"/>
            <a:ext cx="4261606" cy="203205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843" y="54355"/>
            <a:ext cx="6563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9.</a:t>
            </a:r>
            <a:r>
              <a:rPr sz="3600" spc="-10"/>
              <a:t> </a:t>
            </a:r>
            <a:r>
              <a:rPr sz="3600" spc="-5">
                <a:solidFill>
                  <a:srgbClr val="FFFFFF"/>
                </a:solidFill>
              </a:rPr>
              <a:t>Types</a:t>
            </a:r>
            <a:r>
              <a:rPr sz="3600" spc="-15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of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Numbers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2000" spc="-5"/>
              <a:t>(Float </a:t>
            </a:r>
            <a:r>
              <a:rPr sz="2000" spc="-5">
                <a:solidFill>
                  <a:srgbClr val="FFFFFF"/>
                </a:solidFill>
              </a:rPr>
              <a:t>Problems)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599" y="803099"/>
            <a:ext cx="3924300" cy="4013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85248" y="845311"/>
            <a:ext cx="408495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6223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JavaScript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has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many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problems </a:t>
            </a:r>
            <a:r>
              <a:rPr sz="2100" spc="-57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float</a:t>
            </a:r>
            <a:r>
              <a:rPr sz="2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operations.</a:t>
            </a:r>
            <a:endParaRPr sz="2100">
              <a:latin typeface="Arial MT"/>
              <a:cs typeface="Arial MT"/>
            </a:endParaRPr>
          </a:p>
          <a:p>
            <a:pPr marL="374650" marR="39878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Math.round()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floats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integers.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Always do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money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calculation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Paisa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instead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Rupees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556" y="54355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11.</a:t>
            </a:r>
            <a:r>
              <a:rPr sz="3600" spc="-65"/>
              <a:t> </a:t>
            </a:r>
            <a:r>
              <a:rPr sz="3600" spc="-5">
                <a:solidFill>
                  <a:srgbClr val="FFA50A"/>
                </a:solidFill>
              </a:rPr>
              <a:t>Strings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545965" cy="3872229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0600"/>
              </a:lnSpc>
              <a:spcBef>
                <a:spcPts val="20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hold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textual data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, anything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character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paragraph.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single</a:t>
            </a:r>
            <a:endParaRPr sz="2000">
              <a:latin typeface="Arial MT"/>
              <a:cs typeface="Arial MT"/>
            </a:endParaRPr>
          </a:p>
          <a:p>
            <a:pPr marL="374650" marR="238760">
              <a:lnSpc>
                <a:spcPct val="113700"/>
              </a:lnSpc>
              <a:spcBef>
                <a:spcPts val="60"/>
              </a:spcBef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quotes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' ', double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quotes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 ", or </a:t>
            </a:r>
            <a:r>
              <a:rPr sz="20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backticks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`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`.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Backticks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allow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template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literals,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include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combine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(concatenate)</a:t>
            </a:r>
            <a:endParaRPr sz="2000">
              <a:latin typeface="Arial MT"/>
              <a:cs typeface="Arial MT"/>
            </a:endParaRPr>
          </a:p>
          <a:p>
            <a:pPr marL="374650" marR="561975">
              <a:lnSpc>
                <a:spcPct val="114500"/>
              </a:lnSpc>
              <a:spcBef>
                <a:spcPts val="40"/>
              </a:spcBef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operator.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example,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"Hello" + " World" </a:t>
            </a:r>
            <a:r>
              <a:rPr sz="2000" spc="5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produce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"Hello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World".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803099"/>
            <a:ext cx="3703274" cy="1973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00" y="2917375"/>
            <a:ext cx="3437155" cy="206229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9962" y="54355"/>
            <a:ext cx="4665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12.</a:t>
            </a:r>
            <a:r>
              <a:rPr sz="3600" spc="-25"/>
              <a:t> </a:t>
            </a:r>
            <a:r>
              <a:rPr sz="3600" spc="-5">
                <a:solidFill>
                  <a:srgbClr val="FFA50A"/>
                </a:solidFill>
              </a:rPr>
              <a:t>Type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Of</a:t>
            </a:r>
            <a:r>
              <a:rPr sz="3600" spc="-25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Operator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436110" cy="17627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0600"/>
              </a:lnSpc>
              <a:spcBef>
                <a:spcPts val="20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Check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Type:</a:t>
            </a:r>
            <a:r>
              <a:rPr sz="20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Tells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  <a:p>
            <a:pPr marL="374650" marR="51435" indent="-361950">
              <a:lnSpc>
                <a:spcPct val="110600"/>
              </a:lnSpc>
              <a:spcBef>
                <a:spcPts val="25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Types:</a:t>
            </a:r>
            <a:r>
              <a:rPr sz="20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"number," </a:t>
            </a:r>
            <a:r>
              <a:rPr sz="2000" spc="-54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"string,"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"boolean,"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60" y="937322"/>
            <a:ext cx="3829552" cy="2544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189" y="474784"/>
            <a:ext cx="334771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What</a:t>
            </a:r>
            <a:r>
              <a:rPr lang="en-US" sz="4400" b="1" kern="1200" spc="-1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is</a:t>
            </a:r>
            <a:r>
              <a:rPr lang="en-US" sz="4400" b="1" kern="1200" spc="-5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IDE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674189" y="1594302"/>
            <a:ext cx="334771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1950" marR="314960" indent="-228600">
              <a:lnSpc>
                <a:spcPct val="90000"/>
              </a:lnSpc>
              <a:spcBef>
                <a:spcPts val="1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 spc="-5">
                <a:solidFill>
                  <a:schemeClr val="bg1"/>
                </a:solidFill>
              </a:rPr>
              <a:t>IDE </a:t>
            </a:r>
            <a:r>
              <a:rPr lang="en-US" sz="1700">
                <a:solidFill>
                  <a:schemeClr val="bg1"/>
                </a:solidFill>
              </a:rPr>
              <a:t>stands for Integrated </a:t>
            </a:r>
            <a:r>
              <a:rPr lang="en-US" sz="1700" spc="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Development</a:t>
            </a:r>
            <a:r>
              <a:rPr lang="en-US" sz="1700" spc="-6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Environment.</a:t>
            </a:r>
          </a:p>
          <a:p>
            <a:pPr marL="361950" marR="678815" indent="-228600">
              <a:lnSpc>
                <a:spcPct val="900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 spc="-5">
                <a:solidFill>
                  <a:schemeClr val="bg1"/>
                </a:solidFill>
              </a:rPr>
              <a:t>Software </a:t>
            </a:r>
            <a:r>
              <a:rPr lang="en-US" sz="1700">
                <a:solidFill>
                  <a:schemeClr val="bg1"/>
                </a:solidFill>
              </a:rPr>
              <a:t>suite that </a:t>
            </a:r>
            <a:r>
              <a:rPr lang="en-US" sz="1700" spc="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consolidates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basic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tools</a:t>
            </a:r>
          </a:p>
          <a:p>
            <a:pPr marL="361950" marR="1014094" indent="-228600">
              <a:lnSpc>
                <a:spcPct val="9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required</a:t>
            </a:r>
            <a:r>
              <a:rPr lang="en-US" sz="1700" spc="-4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for</a:t>
            </a:r>
            <a:r>
              <a:rPr lang="en-US" sz="1700" spc="-4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software </a:t>
            </a:r>
            <a:r>
              <a:rPr lang="en-US" sz="1700" spc="-509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development.</a:t>
            </a:r>
          </a:p>
          <a:p>
            <a:pPr marL="361950" indent="-228600">
              <a:lnSpc>
                <a:spcPct val="90000"/>
              </a:lnSpc>
              <a:spcBef>
                <a:spcPts val="160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>
                <a:solidFill>
                  <a:schemeClr val="bg1"/>
                </a:solidFill>
              </a:rPr>
              <a:t>Central</a:t>
            </a:r>
            <a:r>
              <a:rPr lang="en-US" sz="1700" spc="-1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hub</a:t>
            </a:r>
            <a:r>
              <a:rPr lang="en-US" sz="1700" spc="-1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for</a:t>
            </a:r>
            <a:r>
              <a:rPr lang="en-US" sz="1700" spc="-2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coding,</a:t>
            </a:r>
            <a:r>
              <a:rPr lang="en-US" sz="1700" spc="-2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finding</a:t>
            </a:r>
          </a:p>
          <a:p>
            <a:pPr marL="361950" indent="-228600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problems,</a:t>
            </a:r>
            <a:r>
              <a:rPr lang="en-US" sz="1700" spc="-3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and</a:t>
            </a:r>
            <a:r>
              <a:rPr lang="en-US" sz="1700" spc="-2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testing.</a:t>
            </a:r>
          </a:p>
          <a:p>
            <a:pPr marL="361950" marR="1014094" indent="-22860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>
                <a:solidFill>
                  <a:schemeClr val="bg1"/>
                </a:solidFill>
              </a:rPr>
              <a:t>Designed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 spc="-5">
                <a:solidFill>
                  <a:schemeClr val="bg1"/>
                </a:solidFill>
              </a:rPr>
              <a:t>to</a:t>
            </a:r>
            <a:r>
              <a:rPr lang="en-US" sz="1700" spc="-3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improve </a:t>
            </a:r>
            <a:r>
              <a:rPr lang="en-US" sz="1700" spc="-509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developer</a:t>
            </a:r>
            <a:r>
              <a:rPr lang="en-US" sz="1700" spc="-5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efficiency.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l="10154" r="33596" b="-1"/>
          <a:stretch/>
        </p:blipFill>
        <p:spPr>
          <a:xfrm>
            <a:off x="5265360" y="653460"/>
            <a:ext cx="3311803" cy="331180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3700" y="0"/>
            <a:ext cx="376555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>
                <a:solidFill>
                  <a:srgbClr val="FFFFFF"/>
                </a:solidFill>
              </a:rPr>
              <a:t>Numbers</a:t>
            </a:r>
            <a:r>
              <a:rPr sz="3300" spc="-25">
                <a:solidFill>
                  <a:srgbClr val="FFFFFF"/>
                </a:solidFill>
              </a:rPr>
              <a:t> </a:t>
            </a:r>
            <a:r>
              <a:rPr sz="3300">
                <a:solidFill>
                  <a:srgbClr val="FFFFFF"/>
                </a:solidFill>
              </a:rPr>
              <a:t>&amp;</a:t>
            </a:r>
            <a:r>
              <a:rPr sz="3300" spc="-25">
                <a:solidFill>
                  <a:srgbClr val="FFFFFF"/>
                </a:solidFill>
              </a:rPr>
              <a:t> </a:t>
            </a:r>
            <a:r>
              <a:rPr sz="3300" spc="-5">
                <a:solidFill>
                  <a:srgbClr val="FFFFFF"/>
                </a:solidFill>
              </a:rPr>
              <a:t>Strings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426298" y="331215"/>
            <a:ext cx="5281930" cy="3905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8815">
              <a:lnSpc>
                <a:spcPct val="100000"/>
              </a:lnSpc>
              <a:spcBef>
                <a:spcPts val="100"/>
              </a:spcBef>
            </a:pPr>
            <a:r>
              <a:rPr sz="4300" spc="-10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43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2345"/>
              </a:spcBef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Arithmetic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Operators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spcBef>
                <a:spcPts val="50"/>
              </a:spcBef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Order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of</a:t>
            </a:r>
            <a:r>
              <a:rPr sz="32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Operations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Clr>
                <a:srgbClr val="FFA50A"/>
              </a:buClr>
              <a:buSzPct val="56250"/>
              <a:buAutoNum type="arabicPeriod" startAt="7"/>
              <a:tabLst>
                <a:tab pos="354965" algn="l"/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Types</a:t>
            </a:r>
            <a:r>
              <a:rPr sz="32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of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Numbers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50"/>
              </a:spcBef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Don’t</a:t>
            </a:r>
            <a:r>
              <a:rPr sz="32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learn</a:t>
            </a:r>
            <a:r>
              <a:rPr sz="32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syntax.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04"/>
              </a:lnSpc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Strings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Clr>
                <a:srgbClr val="FFA50A"/>
              </a:buClr>
              <a:buSzPct val="56250"/>
              <a:buAutoNum type="arabicPeriod" startAt="7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TypeOf</a:t>
            </a:r>
            <a:r>
              <a:rPr sz="32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7150" y="52832"/>
            <a:ext cx="64871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20745" algn="l"/>
              </a:tabLst>
            </a:pPr>
            <a:r>
              <a:rPr spc="10">
                <a:solidFill>
                  <a:srgbClr val="FFA50A"/>
                </a:solidFill>
              </a:rPr>
              <a:t>JavaScript</a:t>
            </a:r>
            <a:r>
              <a:rPr spc="30">
                <a:solidFill>
                  <a:srgbClr val="FFA50A"/>
                </a:solidFill>
              </a:rPr>
              <a:t> </a:t>
            </a:r>
            <a:r>
              <a:rPr sz="1800" spc="-5">
                <a:solidFill>
                  <a:srgbClr val="FFFFFF"/>
                </a:solidFill>
              </a:rPr>
              <a:t>With	</a:t>
            </a:r>
            <a:r>
              <a:rPr spc="15"/>
              <a:t>HTML</a:t>
            </a:r>
            <a:r>
              <a:rPr spc="-20"/>
              <a:t> </a:t>
            </a:r>
            <a:r>
              <a:t>&amp;</a:t>
            </a:r>
            <a:r>
              <a:rPr spc="-10"/>
              <a:t> </a:t>
            </a:r>
            <a:r>
              <a:rPr spc="5"/>
              <a:t>CSS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34688" y="1211580"/>
            <a:ext cx="511302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13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VS</a:t>
            </a:r>
            <a:r>
              <a:rPr sz="32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Code</a:t>
            </a:r>
            <a:r>
              <a:rPr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IDE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3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HTML</a:t>
            </a:r>
            <a:r>
              <a:rPr sz="32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Tags</a:t>
            </a:r>
            <a:r>
              <a:rPr sz="32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Introduction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Clr>
                <a:srgbClr val="FFA50A"/>
              </a:buClr>
              <a:buSzPct val="56250"/>
              <a:buAutoNum type="arabicPeriod" startAt="13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CSS</a:t>
            </a:r>
            <a:r>
              <a:rPr sz="32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Introduction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spcBef>
                <a:spcPts val="50"/>
              </a:spcBef>
              <a:buSzPct val="56250"/>
              <a:buAutoNum type="arabicPeriod" startAt="13"/>
              <a:tabLst>
                <a:tab pos="355600" algn="l"/>
              </a:tabLst>
            </a:pP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Query</a:t>
            </a:r>
            <a:r>
              <a:rPr sz="3200" spc="-4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04"/>
              </a:lnSpc>
              <a:buClr>
                <a:srgbClr val="FFA50A"/>
              </a:buClr>
              <a:buSzPct val="56250"/>
              <a:buAutoNum type="arabicPeriod" startAt="13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Script</a:t>
            </a:r>
            <a:r>
              <a:rPr sz="3200" spc="-4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Tag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SzPct val="56250"/>
              <a:buAutoNum type="arabicPeriod" startAt="13"/>
              <a:tabLst>
                <a:tab pos="355600" algn="l"/>
              </a:tabLst>
            </a:pP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Comments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561" y="54355"/>
            <a:ext cx="4459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2.</a:t>
            </a:r>
            <a:r>
              <a:rPr sz="3600" spc="-40"/>
              <a:t> </a:t>
            </a:r>
            <a:r>
              <a:rPr sz="3600" spc="-5"/>
              <a:t>DOM</a:t>
            </a:r>
            <a:r>
              <a:rPr sz="3600" spc="-35"/>
              <a:t> </a:t>
            </a:r>
            <a:r>
              <a:rPr sz="3600" spc="-5">
                <a:solidFill>
                  <a:srgbClr val="FFFFFF"/>
                </a:solidFill>
              </a:rPr>
              <a:t>Manipulation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14" y="1115735"/>
            <a:ext cx="5800865" cy="33388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8879" y="930655"/>
            <a:ext cx="2282825" cy="1132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2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2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CSS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2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Actions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0"/>
            <a:ext cx="43440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/>
              <a:t>14</a:t>
            </a:r>
            <a:r>
              <a:rPr sz="3700" spc="95"/>
              <a:t> </a:t>
            </a:r>
            <a:r>
              <a:rPr sz="3600" spc="-5">
                <a:solidFill>
                  <a:srgbClr val="FFFFFF"/>
                </a:solidFill>
              </a:rPr>
              <a:t>Basic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HTML</a:t>
            </a:r>
            <a:r>
              <a:rPr sz="3600" spc="-15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Page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50570" y="932624"/>
            <a:ext cx="5856605" cy="342900"/>
          </a:xfrm>
          <a:custGeom>
            <a:avLst/>
            <a:gdLst/>
            <a:ahLst/>
            <a:cxnLst/>
            <a:rect l="l" t="t" r="r" b="b"/>
            <a:pathLst>
              <a:path w="5856605" h="342900">
                <a:moveTo>
                  <a:pt x="5856287" y="0"/>
                </a:moveTo>
                <a:lnTo>
                  <a:pt x="5856287" y="0"/>
                </a:lnTo>
                <a:lnTo>
                  <a:pt x="0" y="0"/>
                </a:lnTo>
                <a:lnTo>
                  <a:pt x="0" y="342900"/>
                </a:lnTo>
                <a:lnTo>
                  <a:pt x="5856287" y="342900"/>
                </a:lnTo>
                <a:lnTo>
                  <a:pt x="5856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570" y="1351724"/>
            <a:ext cx="7226300" cy="342900"/>
          </a:xfrm>
          <a:custGeom>
            <a:avLst/>
            <a:gdLst/>
            <a:ahLst/>
            <a:cxnLst/>
            <a:rect l="l" t="t" r="r" b="b"/>
            <a:pathLst>
              <a:path w="7226300" h="342900">
                <a:moveTo>
                  <a:pt x="7226300" y="0"/>
                </a:moveTo>
                <a:lnTo>
                  <a:pt x="7226300" y="0"/>
                </a:lnTo>
                <a:lnTo>
                  <a:pt x="0" y="0"/>
                </a:lnTo>
                <a:lnTo>
                  <a:pt x="0" y="342900"/>
                </a:lnTo>
                <a:lnTo>
                  <a:pt x="7226300" y="342900"/>
                </a:lnTo>
                <a:lnTo>
                  <a:pt x="722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770" y="1758124"/>
            <a:ext cx="5675630" cy="342900"/>
          </a:xfrm>
          <a:custGeom>
            <a:avLst/>
            <a:gdLst/>
            <a:ahLst/>
            <a:cxnLst/>
            <a:rect l="l" t="t" r="r" b="b"/>
            <a:pathLst>
              <a:path w="5675630" h="342900">
                <a:moveTo>
                  <a:pt x="5675312" y="0"/>
                </a:moveTo>
                <a:lnTo>
                  <a:pt x="5675312" y="0"/>
                </a:lnTo>
                <a:lnTo>
                  <a:pt x="0" y="0"/>
                </a:lnTo>
                <a:lnTo>
                  <a:pt x="0" y="342900"/>
                </a:lnTo>
                <a:lnTo>
                  <a:pt x="5675312" y="342900"/>
                </a:lnTo>
                <a:lnTo>
                  <a:pt x="5675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970" y="2164524"/>
            <a:ext cx="6661150" cy="342900"/>
          </a:xfrm>
          <a:custGeom>
            <a:avLst/>
            <a:gdLst/>
            <a:ahLst/>
            <a:cxnLst/>
            <a:rect l="l" t="t" r="r" b="b"/>
            <a:pathLst>
              <a:path w="6661150" h="342900">
                <a:moveTo>
                  <a:pt x="6661150" y="0"/>
                </a:moveTo>
                <a:lnTo>
                  <a:pt x="6661150" y="0"/>
                </a:lnTo>
                <a:lnTo>
                  <a:pt x="0" y="0"/>
                </a:lnTo>
                <a:lnTo>
                  <a:pt x="0" y="342900"/>
                </a:lnTo>
                <a:lnTo>
                  <a:pt x="6661150" y="342900"/>
                </a:lnTo>
                <a:lnTo>
                  <a:pt x="6661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770" y="2659824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7770" y="2990024"/>
            <a:ext cx="5418455" cy="342900"/>
          </a:xfrm>
          <a:custGeom>
            <a:avLst/>
            <a:gdLst/>
            <a:ahLst/>
            <a:cxnLst/>
            <a:rect l="l" t="t" r="r" b="b"/>
            <a:pathLst>
              <a:path w="5418455" h="342900">
                <a:moveTo>
                  <a:pt x="5418137" y="0"/>
                </a:moveTo>
                <a:lnTo>
                  <a:pt x="5418137" y="0"/>
                </a:lnTo>
                <a:lnTo>
                  <a:pt x="0" y="0"/>
                </a:lnTo>
                <a:lnTo>
                  <a:pt x="0" y="342900"/>
                </a:lnTo>
                <a:lnTo>
                  <a:pt x="5418137" y="342900"/>
                </a:lnTo>
                <a:lnTo>
                  <a:pt x="5418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4970" y="3409124"/>
            <a:ext cx="4275455" cy="342900"/>
          </a:xfrm>
          <a:custGeom>
            <a:avLst/>
            <a:gdLst/>
            <a:ahLst/>
            <a:cxnLst/>
            <a:rect l="l" t="t" r="r" b="b"/>
            <a:pathLst>
              <a:path w="4275455" h="342900">
                <a:moveTo>
                  <a:pt x="4275137" y="0"/>
                </a:moveTo>
                <a:lnTo>
                  <a:pt x="4275137" y="0"/>
                </a:lnTo>
                <a:lnTo>
                  <a:pt x="0" y="0"/>
                </a:lnTo>
                <a:lnTo>
                  <a:pt x="0" y="342900"/>
                </a:lnTo>
                <a:lnTo>
                  <a:pt x="4275137" y="342900"/>
                </a:lnTo>
                <a:lnTo>
                  <a:pt x="4275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7770" y="3891737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570" y="4298137"/>
            <a:ext cx="955675" cy="279400"/>
          </a:xfrm>
          <a:custGeom>
            <a:avLst/>
            <a:gdLst/>
            <a:ahLst/>
            <a:cxnLst/>
            <a:rect l="l" t="t" r="r" b="b"/>
            <a:pathLst>
              <a:path w="955675" h="2794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79400"/>
                </a:lnTo>
                <a:lnTo>
                  <a:pt x="273050" y="279400"/>
                </a:lnTo>
                <a:lnTo>
                  <a:pt x="819150" y="279400"/>
                </a:lnTo>
                <a:lnTo>
                  <a:pt x="955675" y="2794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7874" y="810259"/>
            <a:ext cx="7601584" cy="37503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  <a:tabLst>
                <a:tab pos="30156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&lt;!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DOCTYPE </a:t>
            </a:r>
            <a:r>
              <a:rPr sz="1800" spc="-10">
                <a:solidFill>
                  <a:srgbClr val="9CDCFE"/>
                </a:solidFill>
                <a:latin typeface="Courier New"/>
                <a:cs typeface="Courier New"/>
              </a:rPr>
              <a:t>html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Defines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the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Version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30156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5">
                <a:solidFill>
                  <a:srgbClr val="569CD6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9CDCFE"/>
                </a:solidFill>
                <a:latin typeface="Courier New"/>
                <a:cs typeface="Courier New"/>
              </a:rPr>
              <a:t>lang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1800" spc="-10">
                <a:solidFill>
                  <a:srgbClr val="CE9178"/>
                </a:solidFill>
                <a:latin typeface="Courier New"/>
                <a:cs typeface="Courier New"/>
              </a:rPr>
              <a:t>"en"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all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HTML tags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/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Root element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meta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data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055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My</a:t>
            </a:r>
            <a:r>
              <a:rPr sz="18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First</a:t>
            </a:r>
            <a:r>
              <a:rPr sz="18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Webpage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2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Title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the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web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page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13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content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155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Hello</a:t>
            </a:r>
            <a:r>
              <a:rPr sz="18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World!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3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Heading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tag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6593" y="39115"/>
            <a:ext cx="2690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14</a:t>
            </a:r>
            <a:r>
              <a:rPr sz="3600" spc="75">
                <a:solidFill>
                  <a:srgbClr val="FFA50A"/>
                </a:solidFill>
              </a:rPr>
              <a:t> </a:t>
            </a:r>
            <a:r>
              <a:rPr sz="3200" spc="-5"/>
              <a:t>HTML</a:t>
            </a:r>
            <a:r>
              <a:rPr sz="3200" spc="-30"/>
              <a:t> </a:t>
            </a:r>
            <a:r>
              <a:rPr sz="2400">
                <a:solidFill>
                  <a:srgbClr val="FFFFFF"/>
                </a:solidFill>
              </a:rPr>
              <a:t>DOM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73998" y="753363"/>
            <a:ext cx="4201795" cy="148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15900" algn="l"/>
              </a:tabLst>
            </a:pP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Structure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Understanding: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Helps in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understanding the </a:t>
            </a:r>
            <a:r>
              <a:rPr sz="1600" b="1" spc="-5">
                <a:solidFill>
                  <a:srgbClr val="02FF00"/>
                </a:solidFill>
                <a:latin typeface="Calibri"/>
                <a:cs typeface="Calibri"/>
              </a:rPr>
              <a:t>hierarchical </a:t>
            </a:r>
            <a:r>
              <a:rPr sz="1600" b="1">
                <a:solidFill>
                  <a:srgbClr val="02FF00"/>
                </a:solidFill>
                <a:latin typeface="Calibri"/>
                <a:cs typeface="Calibri"/>
              </a:rPr>
              <a:t>structure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600" b="1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webpage,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600" b="1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applying targeted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CSS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600">
              <a:latin typeface="Calibri"/>
              <a:cs typeface="Calibri"/>
            </a:endParaRPr>
          </a:p>
          <a:p>
            <a:pPr marL="12700" marR="212725">
              <a:lnSpc>
                <a:spcPts val="1900"/>
              </a:lnSpc>
              <a:spcBef>
                <a:spcPts val="150"/>
              </a:spcBef>
              <a:buAutoNum type="arabicPeriod"/>
              <a:tabLst>
                <a:tab pos="21590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Styling: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Enables learning about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dynamic styling, allowing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>
                <a:solidFill>
                  <a:srgbClr val="02FF00"/>
                </a:solidFill>
                <a:latin typeface="Calibri"/>
                <a:cs typeface="Calibri"/>
              </a:rPr>
              <a:t>real-time changes </a:t>
            </a:r>
            <a:r>
              <a:rPr sz="1600" b="1" spc="-3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and interactivity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05" y="753035"/>
            <a:ext cx="4361466" cy="38660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4787" y="0"/>
            <a:ext cx="3654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>
                <a:solidFill>
                  <a:srgbClr val="FFA50A"/>
                </a:solidFill>
              </a:rPr>
              <a:t>14</a:t>
            </a:r>
            <a:r>
              <a:rPr sz="4000" spc="-25">
                <a:solidFill>
                  <a:srgbClr val="FFA50A"/>
                </a:solidFill>
              </a:rPr>
              <a:t> </a:t>
            </a:r>
            <a:r>
              <a:rPr sz="4000" spc="-5"/>
              <a:t>HTML</a:t>
            </a:r>
            <a:r>
              <a:rPr sz="4000" spc="-25"/>
              <a:t> </a:t>
            </a:r>
            <a:r>
              <a:rPr sz="1800" spc="-5"/>
              <a:t>(Attributes)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85674" y="2189479"/>
            <a:ext cx="422275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202565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Placed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0FF00"/>
                </a:solidFill>
                <a:latin typeface="Arial MT"/>
                <a:cs typeface="Arial MT"/>
              </a:rPr>
              <a:t>within</a:t>
            </a:r>
            <a:r>
              <a:rPr sz="2100" spc="-2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0FF00"/>
                </a:solidFill>
                <a:latin typeface="Arial MT"/>
                <a:cs typeface="Arial MT"/>
              </a:rPr>
              <a:t>opening</a:t>
            </a:r>
            <a:r>
              <a:rPr sz="2100" spc="-2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href,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src,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alt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15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  <a:p>
            <a:pPr marL="374650" marR="454025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single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per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801623"/>
            <a:ext cx="4785360" cy="11826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0" y="0"/>
            <a:ext cx="3148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>
                <a:solidFill>
                  <a:srgbClr val="FFA50A"/>
                </a:solidFill>
              </a:rPr>
              <a:t>15</a:t>
            </a:r>
            <a:r>
              <a:rPr sz="3700" spc="-30">
                <a:solidFill>
                  <a:srgbClr val="FFA50A"/>
                </a:solidFill>
              </a:rPr>
              <a:t> </a:t>
            </a:r>
            <a:r>
              <a:rPr sz="3700" spc="-5"/>
              <a:t>CSS</a:t>
            </a:r>
            <a:r>
              <a:rPr sz="3700" spc="90"/>
              <a:t> </a:t>
            </a:r>
            <a:r>
              <a:rPr sz="2000">
                <a:solidFill>
                  <a:srgbClr val="00FF00"/>
                </a:solidFill>
              </a:rPr>
              <a:t>(</a:t>
            </a:r>
            <a:r>
              <a:rPr sz="1600"/>
              <a:t>Basic</a:t>
            </a:r>
            <a:r>
              <a:rPr sz="1600" spc="-15"/>
              <a:t> </a:t>
            </a:r>
            <a:r>
              <a:rPr sz="1600" spc="-5">
                <a:solidFill>
                  <a:srgbClr val="FFFFFF"/>
                </a:solidFill>
              </a:rPr>
              <a:t>Syntax)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239853" y="3786123"/>
            <a:ext cx="64154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45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r>
              <a:rPr sz="1600" spc="45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HTML element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that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want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style.</a:t>
            </a:r>
            <a:endParaRPr sz="1600">
              <a:latin typeface="Comic Sans MS"/>
              <a:cs typeface="Comic Sans MS"/>
            </a:endParaRPr>
          </a:p>
          <a:p>
            <a:pPr marL="355600" indent="-342900">
              <a:lnSpc>
                <a:spcPts val="1910"/>
              </a:lnSpc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35">
                <a:solidFill>
                  <a:srgbClr val="FFA50A"/>
                </a:solidFill>
                <a:latin typeface="Comic Sans MS"/>
                <a:cs typeface="Comic Sans MS"/>
              </a:rPr>
              <a:t>Property</a:t>
            </a:r>
            <a:r>
              <a:rPr sz="1600" spc="35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attribute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 want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change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(like font, color,</a:t>
            </a:r>
            <a:endParaRPr sz="1600">
              <a:latin typeface="Comic Sans MS"/>
              <a:cs typeface="Comic Sans MS"/>
            </a:endParaRPr>
          </a:p>
          <a:p>
            <a:pPr marL="354965">
              <a:lnSpc>
                <a:spcPts val="1910"/>
              </a:lnSpc>
              <a:spcBef>
                <a:spcPts val="95"/>
              </a:spcBef>
            </a:pP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  <a:p>
            <a:pPr marL="354965" marR="5080" indent="-342900">
              <a:lnSpc>
                <a:spcPts val="1900"/>
              </a:lnSpc>
              <a:spcBef>
                <a:spcPts val="65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>
                <a:solidFill>
                  <a:srgbClr val="FFA50A"/>
                </a:solidFill>
                <a:latin typeface="Comic Sans MS"/>
                <a:cs typeface="Comic Sans MS"/>
              </a:rPr>
              <a:t>Value</a:t>
            </a:r>
            <a:r>
              <a:rPr sz="1600" spc="25">
                <a:solidFill>
                  <a:srgbClr val="FFFFFF"/>
                </a:solidFill>
                <a:latin typeface="Comic Sans MS"/>
                <a:cs typeface="Comic Sans MS"/>
              </a:rPr>
              <a:t>: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specific style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 want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 apply to the property (like </a:t>
            </a:r>
            <a:r>
              <a:rPr sz="1600" spc="-46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red,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bold,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07" y="698596"/>
            <a:ext cx="5194185" cy="286511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6836" y="0"/>
            <a:ext cx="3870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>
                <a:solidFill>
                  <a:srgbClr val="FFA50A"/>
                </a:solidFill>
              </a:rPr>
              <a:t>15</a:t>
            </a:r>
            <a:r>
              <a:rPr sz="4000" spc="-15">
                <a:solidFill>
                  <a:srgbClr val="FFA50A"/>
                </a:solidFill>
              </a:rPr>
              <a:t> </a:t>
            </a:r>
            <a:r>
              <a:rPr sz="4000"/>
              <a:t>CSS</a:t>
            </a:r>
            <a:r>
              <a:rPr sz="4000" spc="90"/>
              <a:t> </a:t>
            </a:r>
            <a:r>
              <a:rPr sz="1800" spc="-5">
                <a:solidFill>
                  <a:srgbClr val="FFFFFF"/>
                </a:solidFill>
              </a:rPr>
              <a:t>(</a:t>
            </a:r>
            <a:r>
              <a:rPr sz="1800" spc="-5"/>
              <a:t>Element </a:t>
            </a:r>
            <a:r>
              <a:rPr sz="1800" spc="-5">
                <a:solidFill>
                  <a:srgbClr val="FFFFFF"/>
                </a:solidFill>
              </a:rPr>
              <a:t>selector)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58" y="847163"/>
            <a:ext cx="3733799" cy="2332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223" y="791307"/>
            <a:ext cx="4047564" cy="2459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86" y="3529076"/>
            <a:ext cx="672338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Targets</a:t>
            </a:r>
            <a:r>
              <a:rPr sz="18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18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8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element's</a:t>
            </a:r>
            <a:r>
              <a:rPr sz="18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Uniform</a:t>
            </a:r>
            <a:r>
              <a:rPr sz="18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styles</a:t>
            </a:r>
            <a:r>
              <a:rPr sz="18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Ease of</a:t>
            </a:r>
            <a:r>
              <a:rPr sz="1800" b="1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easy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 basic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525" y="0"/>
            <a:ext cx="4807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2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100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id </a:t>
            </a:r>
            <a:r>
              <a:rPr sz="2200">
                <a:solidFill>
                  <a:srgbClr val="FFFFFF"/>
                </a:solidFill>
              </a:rPr>
              <a:t>&amp;</a:t>
            </a:r>
            <a:r>
              <a:rPr sz="2200" spc="-10">
                <a:solidFill>
                  <a:srgbClr val="FFFFFF"/>
                </a:solidFill>
              </a:rPr>
              <a:t> </a:t>
            </a:r>
            <a:r>
              <a:rPr sz="2200" spc="-5"/>
              <a:t>class</a:t>
            </a:r>
            <a:r>
              <a:rPr sz="2200"/>
              <a:t> </a:t>
            </a:r>
            <a:r>
              <a:rPr sz="2200" spc="-5">
                <a:solidFill>
                  <a:srgbClr val="FFFFFF"/>
                </a:solidFill>
              </a:rPr>
              <a:t>attribute)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92440" y="3213100"/>
            <a:ext cx="588518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ID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Assigns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unique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to a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HTML element.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Class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style </a:t>
            </a:r>
            <a:r>
              <a:rPr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collectively.</a:t>
            </a:r>
            <a:endParaRPr sz="1600">
              <a:latin typeface="Calibri"/>
              <a:cs typeface="Calibri"/>
            </a:endParaRPr>
          </a:p>
          <a:p>
            <a:pPr marL="298450" marR="210820" indent="-285750">
              <a:lnSpc>
                <a:spcPts val="1900"/>
              </a:lnSpc>
              <a:spcBef>
                <a:spcPts val="11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Classes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Class properties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across different </a:t>
            </a:r>
            <a:r>
              <a:rPr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2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Specificity</a:t>
            </a:r>
            <a:r>
              <a:rPr sz="16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</a:pP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specific 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716" y="702186"/>
            <a:ext cx="8916670" cy="2445385"/>
            <a:chOff x="113716" y="702186"/>
            <a:chExt cx="8916670" cy="244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16" y="746311"/>
              <a:ext cx="4886736" cy="2328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805" y="702186"/>
              <a:ext cx="4035477" cy="244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3986" y="0"/>
            <a:ext cx="37572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3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90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Id</a:t>
            </a:r>
            <a:r>
              <a:rPr sz="2200" spc="-10"/>
              <a:t> </a:t>
            </a:r>
            <a:r>
              <a:rPr sz="2200" spc="-5">
                <a:solidFill>
                  <a:srgbClr val="FFFFFF"/>
                </a:solidFill>
              </a:rPr>
              <a:t>selector)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97" y="771552"/>
            <a:ext cx="4154020" cy="26010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2276"/>
            <a:ext cx="4463956" cy="2743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4" y="3569208"/>
            <a:ext cx="6055360" cy="1327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8450" marR="345440" indent="-285750">
              <a:lnSpc>
                <a:spcPts val="1989"/>
              </a:lnSpc>
              <a:spcBef>
                <a:spcPts val="20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Unique</a:t>
            </a:r>
            <a:r>
              <a:rPr sz="17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Identifier</a:t>
            </a:r>
            <a:r>
              <a:rPr sz="17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unique</a:t>
            </a:r>
            <a:r>
              <a:rPr sz="17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ID </a:t>
            </a:r>
            <a:r>
              <a:rPr sz="1700" spc="-3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7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hash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(#)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 Use</a:t>
            </a:r>
            <a:r>
              <a:rPr sz="17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Each ID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should be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per page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FFFFFF"/>
                </a:solidFill>
                <a:latin typeface="Calibri"/>
                <a:cs typeface="Calibri"/>
              </a:rPr>
              <a:t>uniqueness.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individual,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distinct</a:t>
            </a:r>
            <a:r>
              <a:rPr sz="1700" spc="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189" y="474784"/>
            <a:ext cx="334771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-25">
                <a:solidFill>
                  <a:srgbClr val="F39D0A"/>
                </a:solidFill>
                <a:latin typeface="+mj-lt"/>
                <a:cs typeface="+mj-cs"/>
              </a:rPr>
              <a:t> </a:t>
            </a: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Need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5">
                <a:solidFill>
                  <a:srgbClr val="F39D0A"/>
                </a:solidFill>
                <a:latin typeface="+mj-lt"/>
                <a:cs typeface="+mj-cs"/>
              </a:rPr>
              <a:t>of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IDE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674189" y="1594302"/>
            <a:ext cx="334771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650" indent="-228600">
              <a:lnSpc>
                <a:spcPct val="90000"/>
              </a:lnSpc>
              <a:spcBef>
                <a:spcPts val="484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chemeClr val="bg1"/>
                </a:solidFill>
              </a:rPr>
              <a:t>Streamlines</a:t>
            </a:r>
            <a:r>
              <a:rPr lang="en-US" spc="-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development.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Increases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productivity.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chemeClr val="bg1"/>
                </a:solidFill>
              </a:rPr>
              <a:t>Simplifies </a:t>
            </a:r>
            <a:r>
              <a:rPr lang="en-US" spc="-5">
                <a:solidFill>
                  <a:schemeClr val="bg1"/>
                </a:solidFill>
              </a:rPr>
              <a:t>complex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tasks.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Offers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unified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workspace.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6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IDE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Features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10">
                <a:solidFill>
                  <a:schemeClr val="bg1"/>
                </a:solidFill>
              </a:rPr>
              <a:t>Code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Autocomplete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4"/>
              </a:spcBef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Syntax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Highlighting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Version</a:t>
            </a:r>
            <a:r>
              <a:rPr lang="en-US" spc="-5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Control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5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Error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Checking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r="8" b="8"/>
          <a:stretch/>
        </p:blipFill>
        <p:spPr>
          <a:xfrm>
            <a:off x="5265360" y="653460"/>
            <a:ext cx="3311803" cy="331180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743" y="0"/>
            <a:ext cx="4101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3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95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Class </a:t>
            </a:r>
            <a:r>
              <a:rPr sz="2200" spc="-5">
                <a:solidFill>
                  <a:srgbClr val="FFFFFF"/>
                </a:solidFill>
              </a:rPr>
              <a:t>selector)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" y="766483"/>
            <a:ext cx="3924073" cy="2696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9103" y="715280"/>
            <a:ext cx="4573672" cy="28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5" y="3568700"/>
            <a:ext cx="6562090" cy="13912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508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Group</a:t>
            </a:r>
            <a:r>
              <a:rPr sz="18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1800" spc="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under a </a:t>
            </a:r>
            <a:r>
              <a:rPr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Utilizes the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dot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 (.)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symbol.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8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Versatility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Ideal for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9506" y="1015"/>
            <a:ext cx="4343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00FF00"/>
                </a:solidFill>
              </a:rPr>
              <a:t>16</a:t>
            </a:r>
            <a:r>
              <a:rPr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A50A"/>
                </a:solidFill>
              </a:rPr>
              <a:t>Query</a:t>
            </a:r>
            <a:r>
              <a:rPr spc="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Selector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253" y="871219"/>
            <a:ext cx="83908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getElementById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</a:t>
            </a:r>
            <a:r>
              <a:rPr sz="24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one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element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 its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ID.</a:t>
            </a:r>
            <a:endParaRPr sz="240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getElementsByClassName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elements by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their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class,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returns </a:t>
            </a:r>
            <a:r>
              <a:rPr sz="2400" spc="-5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354965" marR="900430" indent="-342900">
              <a:lnSpc>
                <a:spcPct val="100800"/>
              </a:lnSpc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querySelector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 the first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element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that matches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CSS </a:t>
            </a:r>
            <a:r>
              <a:rPr sz="2400" spc="-5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selector.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85"/>
              </a:lnSpc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FFA50A"/>
                </a:solidFill>
                <a:latin typeface="Calibri"/>
                <a:cs typeface="Calibri"/>
              </a:rPr>
              <a:t>Purpose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 interact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modify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webpage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9506" y="1015"/>
            <a:ext cx="4343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00FF00"/>
                </a:solidFill>
              </a:rPr>
              <a:t>16</a:t>
            </a:r>
            <a:r>
              <a:rPr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A50A"/>
                </a:solidFill>
              </a:rPr>
              <a:t>Query</a:t>
            </a:r>
            <a:r>
              <a:rPr spc="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Selector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66" y="712482"/>
            <a:ext cx="8075409" cy="439472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125" y="1015"/>
            <a:ext cx="56197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19.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pc="15">
                <a:solidFill>
                  <a:srgbClr val="FFFFFF"/>
                </a:solidFill>
              </a:rPr>
              <a:t>What</a:t>
            </a:r>
            <a:r>
              <a:rPr spc="5">
                <a:solidFill>
                  <a:srgbClr val="FFFFFF"/>
                </a:solidFill>
              </a:rPr>
              <a:t> are </a:t>
            </a:r>
            <a:r>
              <a:rPr spc="10"/>
              <a:t>Variables?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937" y="3697732"/>
            <a:ext cx="4502150" cy="101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16399"/>
              </a:lnSpc>
              <a:spcBef>
                <a:spcPts val="100"/>
              </a:spcBef>
            </a:pP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28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A50A"/>
                </a:solidFill>
                <a:latin typeface="Arial MT"/>
                <a:cs typeface="Arial MT"/>
              </a:rPr>
              <a:t>containers </a:t>
            </a:r>
            <a:r>
              <a:rPr sz="2800" spc="-76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storing</a:t>
            </a:r>
            <a:r>
              <a:rPr sz="2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751" y="803099"/>
            <a:ext cx="4893275" cy="27087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9901" y="803098"/>
            <a:ext cx="3150974" cy="223569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759699" y="0"/>
            <a:ext cx="17335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>
                <a:solidFill>
                  <a:srgbClr val="FFA50A"/>
                </a:solidFill>
                <a:latin typeface="Comic Sans MS"/>
                <a:cs typeface="Comic Sans MS"/>
              </a:rPr>
              <a:t>Variables</a:t>
            </a:r>
            <a:endParaRPr sz="31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32699" y="306831"/>
            <a:ext cx="2075180" cy="68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spc="-10">
                <a:solidFill>
                  <a:srgbClr val="00FF00"/>
                </a:solidFill>
              </a:rPr>
              <a:t>Revision</a:t>
            </a:r>
            <a:endParaRPr sz="4300"/>
          </a:p>
        </p:txBody>
      </p:sp>
      <p:sp>
        <p:nvSpPr>
          <p:cNvPr id="5" name="object 5"/>
          <p:cNvSpPr txBox="1"/>
          <p:nvPr/>
        </p:nvSpPr>
        <p:spPr>
          <a:xfrm>
            <a:off x="418212" y="1318259"/>
            <a:ext cx="5192395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19"/>
              <a:tabLst>
                <a:tab pos="355600" algn="l"/>
              </a:tabLst>
            </a:pP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2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sz="32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Variables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9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32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Rules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buClr>
                <a:srgbClr val="FFA50A"/>
              </a:buClr>
              <a:buSzPct val="56250"/>
              <a:buAutoNum type="arabicPeriod" startAt="19"/>
              <a:tabLst>
                <a:tab pos="35560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Updating</a:t>
            </a:r>
            <a:r>
              <a:rPr sz="32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Values</a:t>
            </a:r>
            <a:endParaRPr sz="3200">
              <a:latin typeface="Comic Sans MS"/>
              <a:cs typeface="Comic Sans MS"/>
            </a:endParaRPr>
          </a:p>
          <a:p>
            <a:pPr marL="12700" marR="5080">
              <a:lnSpc>
                <a:spcPct val="99100"/>
              </a:lnSpc>
              <a:spcBef>
                <a:spcPts val="85"/>
              </a:spcBef>
              <a:buClr>
                <a:srgbClr val="FFA50A"/>
              </a:buClr>
              <a:buSzPct val="56250"/>
              <a:buAutoNum type="arabicPeriod" startAt="19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Myntra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Bag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Exercise 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23.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Naming </a:t>
            </a: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Conventions </a:t>
            </a:r>
            <a:r>
              <a:rPr sz="3200" spc="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24.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Ways</a:t>
            </a:r>
            <a:r>
              <a:rPr sz="32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create</a:t>
            </a:r>
            <a:r>
              <a:rPr sz="32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Variables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218" y="0"/>
            <a:ext cx="4120515" cy="9378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pc="5">
                <a:solidFill>
                  <a:srgbClr val="00FF00"/>
                </a:solidFill>
              </a:rPr>
              <a:t>Practice</a:t>
            </a:r>
            <a:r>
              <a:rPr spc="-30"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>
                <a:solidFill>
                  <a:srgbClr val="FFA50A"/>
                </a:solidFill>
              </a:rPr>
              <a:t>Variables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627" y="1153667"/>
            <a:ext cx="582485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Save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Display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Calculate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Myntra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Bag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Show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console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Keep</a:t>
            </a:r>
            <a:r>
              <a:rPr sz="20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GST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constant</a:t>
            </a:r>
            <a:endParaRPr sz="2000">
              <a:latin typeface="Arial MT"/>
              <a:cs typeface="Arial MT"/>
            </a:endParaRPr>
          </a:p>
          <a:p>
            <a:pPr marL="354965" marR="47307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Use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eval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method from math to convert string </a:t>
            </a:r>
            <a:r>
              <a:rPr sz="2000" spc="-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calculation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result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0325" y="52832"/>
            <a:ext cx="39401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FFA50A"/>
                </a:solidFill>
              </a:rPr>
              <a:t>if-else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 </a:t>
            </a:r>
            <a:r>
              <a:rPr spc="5">
                <a:solidFill>
                  <a:srgbClr val="FFA50A"/>
                </a:solidFill>
              </a:rPr>
              <a:t>Boolean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270" y="997203"/>
            <a:ext cx="6022975" cy="3763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960245">
              <a:lnSpc>
                <a:spcPct val="99600"/>
              </a:lnSpc>
              <a:spcBef>
                <a:spcPts val="110"/>
              </a:spcBef>
            </a:pP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25.</a:t>
            </a:r>
            <a:r>
              <a:rPr sz="2800" spc="5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Booleans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26.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Comparison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Operators </a:t>
            </a:r>
            <a:r>
              <a:rPr sz="2800" spc="-8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27.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if-else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290"/>
              </a:lnSpc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Operator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Scope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8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Falsy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alternates</a:t>
            </a:r>
            <a:endParaRPr sz="2800">
              <a:latin typeface="Comic Sans MS"/>
              <a:cs typeface="Comic Sans MS"/>
            </a:endParaRPr>
          </a:p>
          <a:p>
            <a:pPr marL="525145">
              <a:lnSpc>
                <a:spcPct val="100000"/>
              </a:lnSpc>
              <a:spcBef>
                <a:spcPts val="2140"/>
              </a:spcBef>
              <a:tabLst>
                <a:tab pos="460121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Create	Project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7757" y="4184924"/>
            <a:ext cx="671824" cy="671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9430" y="4047792"/>
            <a:ext cx="479696" cy="9958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1130" y="4120869"/>
            <a:ext cx="566778" cy="87903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8956" y="1015"/>
            <a:ext cx="5526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25.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15">
                <a:solidFill>
                  <a:srgbClr val="FFFFFF"/>
                </a:solidFill>
              </a:rPr>
              <a:t>What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are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-5"/>
              <a:t>Booleans?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435" y="2991104"/>
            <a:ext cx="5701665" cy="150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508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Data Type: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Booleans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basic data type in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JavaScript.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Two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Values: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only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‘true’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not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Boolean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14" y="899562"/>
            <a:ext cx="2784013" cy="16721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5094" y="712597"/>
            <a:ext cx="2563318" cy="193373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225" y="1015"/>
            <a:ext cx="60509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26.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5"/>
              <a:t>Comparison</a:t>
            </a:r>
            <a:r>
              <a:rPr spc="-30"/>
              <a:t> </a:t>
            </a:r>
            <a:r>
              <a:rPr spc="-5">
                <a:solidFill>
                  <a:srgbClr val="FFA50A"/>
                </a:solidFill>
              </a:rPr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071" y="1235964"/>
            <a:ext cx="6332855" cy="365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Equality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==</a:t>
            </a:r>
            <a:r>
              <a:rPr sz="2000" spc="-4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equality.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===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equality.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Inequality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!=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inequality.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!==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inequality.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Relational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&gt;</a:t>
            </a:r>
            <a:r>
              <a:rPr sz="2000" spc="-4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&lt;</a:t>
            </a:r>
            <a:r>
              <a:rPr sz="2000" spc="-4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&gt;=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&lt;=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to.</a:t>
            </a:r>
            <a:endParaRPr sz="20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Order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comparison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is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less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than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631" y="809334"/>
            <a:ext cx="5702255" cy="7216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9943" y="1015"/>
            <a:ext cx="24244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27.</a:t>
            </a:r>
            <a:r>
              <a:rPr spc="-65">
                <a:solidFill>
                  <a:srgbClr val="FFA50A"/>
                </a:solidFill>
              </a:rPr>
              <a:t> </a:t>
            </a:r>
            <a:r>
              <a:rPr spc="-5"/>
              <a:t>if-else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75" y="825500"/>
            <a:ext cx="6471285" cy="281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()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{}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check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Executes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skips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Executes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block when the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220345" indent="-361950">
              <a:lnSpc>
                <a:spcPts val="2520"/>
              </a:lnSpc>
              <a:spcBef>
                <a:spcPts val="70"/>
              </a:spcBef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Curly Braces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omitted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statements, but not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recommended.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If-else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Ladder: Multiple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else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blocks;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only one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275"/>
              </a:spcBef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executes.</a:t>
            </a:r>
            <a:endParaRPr sz="1800">
              <a:latin typeface="Arial MT"/>
              <a:cs typeface="Arial MT"/>
            </a:endParaRPr>
          </a:p>
          <a:p>
            <a:pPr marL="374650" marR="55244" indent="-361950">
              <a:lnSpc>
                <a:spcPts val="2400"/>
              </a:lnSpc>
              <a:spcBef>
                <a:spcPts val="200"/>
              </a:spcBef>
              <a:buSzPct val="116666"/>
              <a:buAutoNum type="arabicPeriod" startAt="6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Can store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conditions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variables for use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if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statements.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59" y="734151"/>
            <a:ext cx="1752601" cy="22300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851" r="-2" b="526"/>
          <a:stretch/>
        </p:blipFill>
        <p:spPr>
          <a:xfrm>
            <a:off x="2327117" y="217402"/>
            <a:ext cx="1998892" cy="1998892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EB3127-4A39-4F76-935D-6AC8D51A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421" y="1502295"/>
            <a:ext cx="3216071" cy="321607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2E216-6526-433B-8072-DEE222DC9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46" y="1502295"/>
            <a:ext cx="3216071" cy="321607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1443819"/>
            <a:ext cx="3216070" cy="321607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925399"/>
            <a:ext cx="3023856" cy="2289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Installation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&amp;</a:t>
            </a:r>
            <a:r>
              <a:rPr lang="en-US" sz="4400" b="1" kern="1200" spc="-5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Setup</a:t>
            </a:r>
          </a:p>
        </p:txBody>
      </p:sp>
      <p:grpSp>
        <p:nvGrpSpPr>
          <p:cNvPr id="1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0AD1D347-1879-4D73-8825-EB52119D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1D1C6D-7D18-44AC-80B7-823AD45FD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0CF9AD-9B31-49A2-8AF5-69B249840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E9D0A03-A290-4C8D-8498-85F0E5B1A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4661E7-465D-4874-BC3A-E55093CD3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B79F073-B639-485B-93F6-958951EF3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53A942-5C48-4EF4-AA18-82AC90C55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A4BCEE-B2B4-4870-B921-B3C0D729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1271C20-03BB-47FA-A17B-09825E723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C689A3-3820-4AFE-950D-CDA05D968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EB9DAC1-A980-4285-9059-16D6B748C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286A4C-6E67-462D-8807-EEF90F4C5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CABE22-D7D1-4970-BE8D-8E7B26FAA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59EB07-44AA-4839-A550-764F0C1C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7BD093-A681-4C0E-89E1-28B79FDC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4D3B41-D31B-418C-98E8-3DA9F7BE0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C9153D-F851-40ED-A291-F586E67A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4F8536-E81B-4336-9991-6F1B3447E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CE3D87-8E1E-4E3C-B336-E161FE14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E57FCB1-61DD-4742-9F4E-0622EE262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AC07452-C190-4DFF-9A85-7E0494E63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C1E49D-0160-40EF-B62C-3682A0113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F01E4E-41B3-4E3A-9069-2C00F199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155535-D387-426C-8835-08EA1625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30D8708-8C20-411A-99F6-39B7A15D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2CE489-867A-498C-85D0-99ED8A50D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A369D6-BC7C-46B6-9802-41F7FE32F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35936F-8515-4CF4-A1E4-7466BFAD3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2E14F4-2A50-4876-A835-D7B7B7F05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AD1B584-BCD9-47C1-BF94-A9B03E0A5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E78B189-4AAE-4308-BE2A-561CE6E2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34F693D-9FD0-4BF4-9BCA-CAA391EE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8A20BE-5976-437A-94F2-7869D1D4C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2797F1A-9D8B-4AC7-8A7E-C088A7B61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8BB9ED-3A10-495E-A450-4573A83A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4AAD79-9D91-4601-AE6B-E3CC0AC2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6966F3D-45BD-4D12-8447-B9669E9AD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B4C07-AFE8-42F6-8060-AB4FD27F8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CBEC46-CA76-424D-AE21-335765D37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244D96-1DD8-4D90-B4DA-58056941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FFC670-5D4A-4609-979B-30BE38D30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BA6EA23-F2B4-49FA-86BB-40794E01B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E16F95-4ED7-4D4A-A1FB-A9FFE338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6602585-A0C4-419E-9F64-E17CC3004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0EC182-6DF1-4FF2-9C46-E24857CE3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1D4C4B-3242-45D7-BBC6-3168AF117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C43A586-0AEE-4520-8AE3-78557E8D5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881E1E2-63F4-44A6-8FD4-E0031DDB0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209E85B-A99A-4679-B958-DFD6FAC39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AD3B901-0837-4EB4-B0BD-B5317762B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7F6141-18B7-42F5-AB8A-095FA602A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85154CE-9C1F-421D-A58A-D337E317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59AAA97-B6F9-4CB6-B294-955DE265B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696AC66-45F9-4D0A-978B-EBAFCBA8B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064064-C0D3-4A54-9D36-EB2759F0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96DAF67-B510-431C-81CE-598A220E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FF3B41-BD0E-4E80-BE32-AAB56608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1C296D-C2BB-405E-A9E1-CD0C777E6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012E94-1E82-4743-9646-D27796E3D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506F7E7-8613-4F49-9B22-E8B9A8F8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7EFAB5-5519-4B20-B488-61E36535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46CD3C-8282-430D-84A6-66859463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F667CC-51FA-4373-BF89-FDA9E6F5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2824720-77CA-4EFE-9B9B-F3C5DA5E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AD48D1-498E-407D-8773-B32DA517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761232-AC0F-4415-8849-2CE14A66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9671C34-F1B1-4964-861B-05E12FC14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215CD-DE5C-4A36-8294-B856C4DF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F60611-ACD0-4AE1-9FF4-655DEF77E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4878BD8-4838-4CE8-8CED-48C75E453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D34C671-92D6-4570-BDA7-7047026C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DB496-4E8C-4F69-A20E-AC11036CB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5521A6-994C-4653-BE99-FCE71F6D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0F93860-B875-4D68-ACE0-2F8F7CAAD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CF85EE-C965-4602-9DB3-B2212515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AC91C65-14F2-4458-A79D-647B28E04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1958A69-ABD1-441F-817D-8868D3E79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B41124-1179-4F9F-8B23-B94A98BA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44F475B-8586-4535-86BE-7FB5F76C6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85243B3-5329-4312-9C9F-FBC77AF48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7C78038-CD15-4BEE-8688-B22F822C6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01EB7F4-2569-4602-A5DC-ECF750A64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AFCDCE-A4B9-4DFD-A39D-6C4513C47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69FF3F-68C9-4316-AF81-44CCC551B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D11538-8098-4355-8DDD-D681DFAC3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3F997E-AED9-480A-A0E8-2593AF3C1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21AF23-CD1C-4A82-934F-1C051FE78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7C8D23-402E-4902-9877-2933C68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66214BF-105C-4C50-A658-BB800D624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57FB8-0889-47B9-9F7A-35C6F5E4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02347C2-D097-4E47-9E71-D0AC7E0B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0D715C-2DC6-4444-95E7-C9E31D654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E98A78E-FE40-406F-BB29-CE723A4A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5623FBB-A3DE-4893-B1E4-09BFE6EB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BD75D0-FB16-44AA-8F4B-9319502D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B25A8E-2993-4CE5-A81A-932105A4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D8D167B-C705-4729-899E-AC9AE463C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0FBA7C-F842-4775-B83D-AEC5F14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C68FA78-D012-4A89-8B7E-3CF18931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F14C2D5-2A65-48C1-AC1C-D4C29BBA9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D4725A-DD05-406E-84D7-50DAC6BF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292F3E-E6A6-41E9-9AF9-DF240E914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2F5E4F-6F5D-4FF5-AADC-77BF4906C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EA96C5C-38D5-4D0F-9A75-F1C485604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13E386-079B-4951-BD48-B86432246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9C52A50-FC6F-4CF8-96ED-B16AC428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D79090-842D-4363-9CDB-03CA19DB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923BC0-6A72-4261-907F-568CEF3D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82D956C-7F2C-45F4-8EB5-B9637909A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AF71042-41A5-405B-A14C-9E194529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068DA5-7174-4664-9C13-4F7ABAFC1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0525F2C-C937-4BE3-AF79-3540A6E1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A46F03-C9C9-4425-82A8-2110001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D21589A-A316-4E71-B638-D33C4141B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B918FA-95C1-4373-B66D-56936BB7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BF04F9E-EC09-43BE-A049-082DE1531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5A8838D-5812-49CE-80E4-E0CE1142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79B4036-BE45-42C0-929B-42932369A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0E913D5-5568-4901-883B-8C42A8F3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B52038-9622-4802-81BA-ACC19847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0DEAC10-5A6B-47AD-A728-CE2C8CF1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B38B28-66AD-4A02-AE15-F762137B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BAF1CE8-3AF3-4FF2-8F0B-3BC7A474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9937F5-39C5-49BB-A3F1-21D0730BF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48A61DC-ED1D-4B72-828E-9FD85AF26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A89B28D-13E0-46C3-AB20-6DBEDB61D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7F470D-67A6-475E-9F1C-9D1FCD4D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C116B5B-C2BF-4A29-920C-0E6D2A86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77DFF22-98A9-4A00-B45B-BA0024E4B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33D6D17-E307-4F26-9F91-607B2D1B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044F5F0-FB5F-4364-A17D-B476349E1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51E13B0-54FA-4C07-A08D-0035E29D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23AA2A7-69AA-4892-8D19-6786784B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22409CA-4103-489E-9A88-9E822AC42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941B7FE-F0B4-4717-BE8E-31EE09F5C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A36A1CD-E7E3-400D-BBA9-1B8363460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2D8F4BE-D92B-483E-8049-5FDA3FD40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7725CAB-E398-42F8-A5E5-8ACED1B61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82EF470-319A-4DCA-AB6F-B4441DD59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CBF0AE1-7C37-4F3E-B37A-44CAD6900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EE399C-60A0-43AB-AD85-CAEDD25A8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DEF9E1C-0288-422F-9D39-B2B97B0BD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9FD4213-CE93-46E6-A356-5C9B681A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2AF21C6-5C6A-4ADC-98CE-0C897306F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7C50FF0-A4F6-4B10-91CC-CC456891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34FC9E-632A-4B97-AB95-812ABD859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943D9D5-E01E-4A32-A5D1-AD61A32EC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F93C502-F4AC-4D2C-A43D-85093C59A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FCADD6C-627D-43CE-9413-A793AAA08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7838A6E-823E-4306-9088-5AFE0912E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F20A74B-CE15-4678-8E60-8983D4B53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B4409F0-44F9-411F-8711-53B02878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A642A9-686F-402A-920C-EDB02B2FE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2B4D5D4-0C5C-4D98-9738-D245840A7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70D7430-18D9-4B8F-9F7A-308C7019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64FC2A4-5817-4FA0-A4A7-6653D1DA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DCF9E7-E283-43A0-9C25-F7001626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24478FE-2D73-495D-A2CE-6D1D87C2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4EF5F2-46E7-4950-93D0-371415B7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1E76799-6B37-47A7-B311-D4AD1BB5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E48635-AD82-4B9C-BD64-E19D0DCD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FE8012D-8F5A-48C7-A667-EF1782E17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4D6A3A1-CDCE-458B-B3ED-792E80025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D8FB40D-7336-4F24-9F28-25EC9AE6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5683C3C-C038-49EA-9635-AC7B82AF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286FF4B-0471-47B5-AA6C-8BA5CC04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EB73580-6577-4A7A-A7EA-E79093D9D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E97866D-632F-4778-992C-F2750D608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A7AC897-3ADD-4A69-A122-EA6F8EFD2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C3FE79-4EEC-4CF3-92A0-F6BC9F8B4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1800" indent="-228600">
              <a:lnSpc>
                <a:spcPct val="90000"/>
              </a:lnSpc>
              <a:spcBef>
                <a:spcPts val="6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Search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VS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Code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10">
                <a:solidFill>
                  <a:schemeClr val="bg1"/>
                </a:solidFill>
              </a:rPr>
              <a:t>Keep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Your</a:t>
            </a:r>
            <a:r>
              <a:rPr lang="en-US" spc="-5">
                <a:solidFill>
                  <a:schemeClr val="bg1"/>
                </a:solidFill>
              </a:rPr>
              <a:t> Software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up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date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068" y="2031"/>
            <a:ext cx="47409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28.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700" spc="-5">
                <a:solidFill>
                  <a:srgbClr val="FFA50A"/>
                </a:solidFill>
              </a:rPr>
              <a:t>Logical</a:t>
            </a:r>
            <a:r>
              <a:rPr sz="3700" spc="-30">
                <a:solidFill>
                  <a:srgbClr val="FFA50A"/>
                </a:solidFill>
              </a:rPr>
              <a:t> </a:t>
            </a:r>
            <a:r>
              <a:rPr sz="3700" spc="-10"/>
              <a:t>Operators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173975" y="3196844"/>
            <a:ext cx="6842759" cy="156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60"/>
              </a:lnSpc>
              <a:tabLst>
                <a:tab pos="374015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1.	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Types: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&amp;&amp;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(AND), ||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(OR),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!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(NOT)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(&amp;&amp;):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be true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result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OR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(||):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condition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must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result 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NOT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(!):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Inverts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Boolean value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Lower Priority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Math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Comparison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operators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54" y="960306"/>
            <a:ext cx="1120515" cy="840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457" y="960307"/>
            <a:ext cx="1260318" cy="8403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093" y="1957899"/>
            <a:ext cx="911903" cy="6138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1829" y="973049"/>
            <a:ext cx="855376" cy="8553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0941" y="973049"/>
            <a:ext cx="1103523" cy="8276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2550" y="1957899"/>
            <a:ext cx="1189073" cy="8031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493" y="877086"/>
            <a:ext cx="722516" cy="9910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0412" y="1942134"/>
            <a:ext cx="1458006" cy="80309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6300" y="1015"/>
            <a:ext cx="23094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29.</a:t>
            </a:r>
            <a:r>
              <a:rPr spc="-7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A50A"/>
                </a:solidFill>
              </a:rPr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75" y="3227323"/>
            <a:ext cx="6242685" cy="188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remain inside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Variable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redefined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</a:t>
            </a:r>
            <a:r>
              <a:rPr sz="18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8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follow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Global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Scope: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Accessible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everywhere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the code.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Block Scope: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Limited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mainly with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let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Declare variables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narrowest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scope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possible.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06" y="648792"/>
            <a:ext cx="3530079" cy="253996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0318" y="0"/>
            <a:ext cx="65830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30.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z="4000"/>
              <a:t>Truthy</a:t>
            </a:r>
            <a:r>
              <a:rPr sz="4000" spc="-10"/>
              <a:t> </a:t>
            </a:r>
            <a:r>
              <a:rPr sz="4000">
                <a:solidFill>
                  <a:srgbClr val="FFFFFF"/>
                </a:solidFill>
              </a:rPr>
              <a:t>and</a:t>
            </a:r>
            <a:r>
              <a:rPr sz="4000" spc="-20">
                <a:solidFill>
                  <a:srgbClr val="FFFFFF"/>
                </a:solidFill>
              </a:rPr>
              <a:t> </a:t>
            </a:r>
            <a:r>
              <a:rPr sz="4000"/>
              <a:t>Falsy</a:t>
            </a:r>
            <a:r>
              <a:rPr sz="4000" spc="-5"/>
              <a:t> </a:t>
            </a:r>
            <a:r>
              <a:rPr sz="4000" spc="-5">
                <a:solidFill>
                  <a:srgbClr val="FFA50A"/>
                </a:solidFill>
              </a:rPr>
              <a:t>Values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3975" y="955040"/>
            <a:ext cx="5920740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7314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Falsy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21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0,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null,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undefined,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false,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NaN,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"" </a:t>
            </a:r>
            <a:r>
              <a:rPr sz="2100" spc="-57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(empty string)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Truthy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2100" spc="-1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1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listed as falsy.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conditional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statements like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74650" marR="584835" indent="-361950">
              <a:lnSpc>
                <a:spcPts val="2900"/>
              </a:lnSpc>
              <a:spcBef>
                <a:spcPts val="14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Non-boolean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values are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auto-converted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logical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operations.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explicit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comparisons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avoid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unexpected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behaviour.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976" y="803099"/>
            <a:ext cx="2291519" cy="189063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6037" y="0"/>
            <a:ext cx="3971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31.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 sz="4000"/>
              <a:t>If</a:t>
            </a:r>
            <a:r>
              <a:rPr sz="4000" spc="-20"/>
              <a:t> </a:t>
            </a:r>
            <a:r>
              <a:rPr sz="4000" spc="-5">
                <a:solidFill>
                  <a:srgbClr val="FFFFFF"/>
                </a:solidFill>
              </a:rPr>
              <a:t>alternates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41160" y="746727"/>
            <a:ext cx="6612890" cy="30714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12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Ternary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condition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?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trueValue</a:t>
            </a:r>
            <a:r>
              <a:rPr sz="21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: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falseValue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one-line</a:t>
            </a:r>
            <a:r>
              <a:rPr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if-else.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Guard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||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defaultValue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fallback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is needed.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59"/>
              </a:spcBef>
              <a:buAutoNum type="arabicPeriod" startAt="3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</a:t>
            </a:r>
            <a:r>
              <a:rPr sz="21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??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fallbackValue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Use when you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 consider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null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and undefined as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falsy.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 startAt="4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Simplifies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conditional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 logic.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 startAt="4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wisely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readability.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65999" y="0"/>
            <a:ext cx="25203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if-else</a:t>
            </a:r>
            <a:r>
              <a:rPr sz="25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5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Boolean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36173" y="1059180"/>
            <a:ext cx="4903470" cy="3445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5595">
              <a:lnSpc>
                <a:spcPct val="100299"/>
              </a:lnSpc>
              <a:spcBef>
                <a:spcPts val="85"/>
              </a:spcBef>
            </a:pP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25.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Booleans 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26.</a:t>
            </a: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Comparison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Operators </a:t>
            </a:r>
            <a:r>
              <a:rPr sz="3200" spc="-944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27.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if-else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spcBef>
                <a:spcPts val="50"/>
              </a:spcBef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sz="32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04"/>
              </a:lnSpc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Scope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32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Falsy</a:t>
            </a:r>
            <a:r>
              <a:rPr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Values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sz="32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alternates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218" y="0"/>
            <a:ext cx="4120515" cy="9378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pc="5">
                <a:solidFill>
                  <a:srgbClr val="00FF00"/>
                </a:solidFill>
              </a:rPr>
              <a:t>Practice</a:t>
            </a:r>
            <a:r>
              <a:rPr spc="-30"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>
                <a:solidFill>
                  <a:srgbClr val="FFA50A"/>
                </a:solidFill>
              </a:rPr>
              <a:t>if-else</a:t>
            </a:r>
            <a:r>
              <a:rPr sz="1800" spc="-25">
                <a:solidFill>
                  <a:srgbClr val="FFA50A"/>
                </a:solidFill>
              </a:rPr>
              <a:t> </a:t>
            </a:r>
            <a:r>
              <a:rPr sz="1800">
                <a:solidFill>
                  <a:srgbClr val="FFA50A"/>
                </a:solidFill>
              </a:rPr>
              <a:t>&amp;</a:t>
            </a:r>
            <a:r>
              <a:rPr sz="1800" spc="-25">
                <a:solidFill>
                  <a:srgbClr val="FFA50A"/>
                </a:solidFill>
              </a:rPr>
              <a:t> </a:t>
            </a:r>
            <a:r>
              <a:rPr sz="1800" spc="-5">
                <a:solidFill>
                  <a:srgbClr val="FFA50A"/>
                </a:solidFill>
              </a:rPr>
              <a:t>Boolean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683" y="1510284"/>
            <a:ext cx="627189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Give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age,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gender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metro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1080770" lvl="1" indent="-154305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Females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50%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off</a:t>
            </a:r>
            <a:endParaRPr sz="2000">
              <a:latin typeface="Arial MT"/>
              <a:cs typeface="Arial MT"/>
            </a:endParaRPr>
          </a:p>
          <a:p>
            <a:pPr marL="1080770" lvl="1" indent="-154305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Kids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5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free</a:t>
            </a:r>
            <a:endParaRPr sz="2000">
              <a:latin typeface="Arial MT"/>
              <a:cs typeface="Arial MT"/>
            </a:endParaRPr>
          </a:p>
          <a:p>
            <a:pPr marL="1074420" lvl="1" indent="-154305">
              <a:lnSpc>
                <a:spcPct val="100000"/>
              </a:lnSpc>
              <a:buChar char="-"/>
              <a:tabLst>
                <a:tab pos="107505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Kids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8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927100" marR="78105" lvl="1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65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pay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30%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discounts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max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apply.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368" y="52832"/>
            <a:ext cx="22275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Func</a:t>
            </a:r>
            <a:r>
              <a:rPr>
                <a:solidFill>
                  <a:srgbClr val="FFA50A"/>
                </a:solidFill>
              </a:rPr>
              <a:t>t</a:t>
            </a:r>
            <a:r>
              <a:rPr spc="-10">
                <a:solidFill>
                  <a:srgbClr val="FFA50A"/>
                </a:solidFill>
              </a:rPr>
              <a:t>i</a:t>
            </a:r>
            <a:r>
              <a:rPr spc="-5">
                <a:solidFill>
                  <a:srgbClr val="FFA50A"/>
                </a:solidFill>
              </a:rPr>
              <a:t>on</a:t>
            </a:r>
            <a:r>
              <a:rPr>
                <a:solidFill>
                  <a:srgbClr val="FFA50A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74" y="1271523"/>
            <a:ext cx="5830570" cy="293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indent="-450215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2"/>
              <a:tabLst>
                <a:tab pos="525145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524510" indent="-450215">
              <a:lnSpc>
                <a:spcPts val="3335"/>
              </a:lnSpc>
              <a:buSzPct val="64285"/>
              <a:buAutoNum type="arabicPeriod" startAt="32"/>
              <a:tabLst>
                <a:tab pos="52514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524510" indent="-450215">
              <a:lnSpc>
                <a:spcPts val="3325"/>
              </a:lnSpc>
              <a:spcBef>
                <a:spcPts val="45"/>
              </a:spcBef>
              <a:buSzPct val="64285"/>
              <a:buAutoNum type="arabicPeriod" startAt="32"/>
              <a:tabLst>
                <a:tab pos="525145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Return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800">
              <a:latin typeface="Comic Sans MS"/>
              <a:cs typeface="Comic Sans MS"/>
            </a:endParaRPr>
          </a:p>
          <a:p>
            <a:pPr marL="524510" indent="-450215">
              <a:lnSpc>
                <a:spcPts val="3325"/>
              </a:lnSpc>
              <a:buSzPct val="64285"/>
              <a:buAutoNum type="arabicPeriod" startAt="32"/>
              <a:tabLst>
                <a:tab pos="52514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Parameters</a:t>
            </a:r>
            <a:endParaRPr sz="28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0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tabLst>
                <a:tab pos="4410075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Improve	Project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5837" y="3657346"/>
            <a:ext cx="671824" cy="671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7510" y="3520214"/>
            <a:ext cx="479696" cy="9958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69210" y="3593292"/>
            <a:ext cx="566778" cy="87903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8468" y="0"/>
            <a:ext cx="5708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32.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</a:t>
            </a:r>
            <a:r>
              <a:rPr>
                <a:solidFill>
                  <a:srgbClr val="FFFFFF"/>
                </a:solidFill>
              </a:rPr>
              <a:t>are</a:t>
            </a:r>
            <a:r>
              <a:rPr spc="-95">
                <a:solidFill>
                  <a:srgbClr val="FFFFFF"/>
                </a:solidFill>
              </a:rPr>
              <a:t> </a:t>
            </a:r>
            <a:r>
              <a:rPr spc="-5"/>
              <a:t>Functions?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090" y="3370579"/>
            <a:ext cx="588200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Definition: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Blocks of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reusable code.</a:t>
            </a:r>
            <a:endParaRPr sz="1800">
              <a:latin typeface="Arial MT"/>
              <a:cs typeface="Arial MT"/>
            </a:endParaRPr>
          </a:p>
          <a:p>
            <a:pPr marL="469900" marR="5080" indent="-457200">
              <a:lnSpc>
                <a:spcPts val="2210"/>
              </a:lnSpc>
              <a:spcBef>
                <a:spcPts val="114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DRY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Principle: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Don't Repeat Yourself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"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Encourages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reusability.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1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Usage: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Organizes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performs specific tasks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21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Naming Rules: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Same as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</a:t>
            </a:r>
            <a:r>
              <a:rPr sz="1800" spc="-5">
                <a:solidFill>
                  <a:srgbClr val="02FF00"/>
                </a:solidFill>
                <a:latin typeface="Comic Sans MS"/>
                <a:cs typeface="Comic Sans MS"/>
              </a:rPr>
              <a:t>ble</a:t>
            </a:r>
            <a:r>
              <a:rPr sz="18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names: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camelCase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”Beta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band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kar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de"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054" y="867556"/>
            <a:ext cx="3545174" cy="14777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424" y="803099"/>
            <a:ext cx="2365207" cy="242278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2243" y="141732"/>
            <a:ext cx="41795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-10">
                <a:solidFill>
                  <a:srgbClr val="FFA50A"/>
                </a:solidFill>
              </a:rPr>
              <a:t>33.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z="3200">
                <a:solidFill>
                  <a:srgbClr val="FFA50A"/>
                </a:solidFill>
              </a:rPr>
              <a:t>Functions</a:t>
            </a:r>
            <a:r>
              <a:rPr sz="3200" spc="-30">
                <a:solidFill>
                  <a:srgbClr val="FFA50A"/>
                </a:solidFill>
              </a:rPr>
              <a:t> </a:t>
            </a:r>
            <a:r>
              <a:rPr sz="3200" spc="-5"/>
              <a:t>Syntax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25" y="3675379"/>
            <a:ext cx="5614035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keyword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declare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Follows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rules 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()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contain</a:t>
            </a:r>
            <a:r>
              <a:rPr sz="18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parameters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Invoke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by using 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name followed by ()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Fundamental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organization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reusability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714" y="705084"/>
            <a:ext cx="3110460" cy="289179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77724"/>
            <a:ext cx="42665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-10">
                <a:solidFill>
                  <a:srgbClr val="FFA50A"/>
                </a:solidFill>
              </a:rPr>
              <a:t>34.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z="3200" spc="-5">
                <a:solidFill>
                  <a:srgbClr val="FFA50A"/>
                </a:solidFill>
              </a:rPr>
              <a:t>Return</a:t>
            </a:r>
            <a:r>
              <a:rPr sz="3200" spc="-15">
                <a:solidFill>
                  <a:srgbClr val="FFA50A"/>
                </a:solidFill>
              </a:rPr>
              <a:t> </a:t>
            </a:r>
            <a:r>
              <a:rPr sz="3200" spc="-5"/>
              <a:t>statement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54144" y="3093211"/>
            <a:ext cx="6090285" cy="188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Sends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"Ek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glass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paani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laao"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What Can Be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Returned: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variable, calculation, etc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immediately.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calls make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jump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Prefer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returning values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80" y="803099"/>
            <a:ext cx="3064960" cy="2028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4675" y="803099"/>
            <a:ext cx="3497439" cy="20287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85375"/>
            <a:ext cx="1396390" cy="538135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4793" y="839693"/>
            <a:ext cx="3724401" cy="3448873"/>
            <a:chOff x="579725" y="1119591"/>
            <a:chExt cx="4965868" cy="45984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29" y="805336"/>
            <a:ext cx="3645192" cy="3396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941214"/>
            <a:ext cx="3243481" cy="22047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100" b="1" kern="1200" spc="10">
                <a:solidFill>
                  <a:srgbClr val="F39D0A"/>
                </a:solidFill>
                <a:latin typeface="+mj-lt"/>
                <a:cs typeface="+mj-cs"/>
              </a:rPr>
              <a:t>Opening project</a:t>
            </a:r>
            <a:r>
              <a:rPr lang="en-US" sz="4100" b="1" kern="1200">
                <a:solidFill>
                  <a:srgbClr val="F39D0A"/>
                </a:solidFill>
                <a:latin typeface="+mj-lt"/>
                <a:cs typeface="+mj-cs"/>
              </a:rPr>
              <a:t> in</a:t>
            </a:r>
            <a:r>
              <a:rPr lang="en-US" sz="4100" b="1" kern="1200" spc="2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100" b="1" kern="1200" spc="10" err="1">
                <a:solidFill>
                  <a:srgbClr val="F39D0A"/>
                </a:solidFill>
                <a:latin typeface="+mj-lt"/>
                <a:cs typeface="+mj-cs"/>
              </a:rPr>
              <a:t>VsCode</a:t>
            </a:r>
            <a:endParaRPr lang="en-US" sz="4100" b="1" kern="1200" spc="10" err="1">
              <a:solidFill>
                <a:srgbClr val="F39D0A"/>
              </a:solidFill>
              <a:latin typeface="+mj-lt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3" b="1189"/>
          <a:stretch/>
        </p:blipFill>
        <p:spPr>
          <a:xfrm>
            <a:off x="4570585" y="990773"/>
            <a:ext cx="4071458" cy="3158205"/>
          </a:xfrm>
          <a:prstGeom prst="rect">
            <a:avLst/>
          </a:prstGeom>
          <a:ln w="28575">
            <a:noFill/>
          </a:ln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92589" y="0"/>
            <a:ext cx="1051411" cy="100877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92589" y="0"/>
            <a:ext cx="1051411" cy="100877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725" y="3545475"/>
            <a:ext cx="239956" cy="2399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725" y="3545475"/>
            <a:ext cx="239956" cy="23995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7925" y="4351136"/>
            <a:ext cx="790849" cy="352267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7925" y="4351136"/>
            <a:ext cx="790849" cy="352267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531" y="0"/>
            <a:ext cx="3543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35.</a:t>
            </a:r>
            <a:r>
              <a:rPr spc="-45">
                <a:solidFill>
                  <a:srgbClr val="FFA50A"/>
                </a:solidFill>
              </a:rPr>
              <a:t> </a:t>
            </a:r>
            <a:r>
              <a:rPr spc="-5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416" y="3052571"/>
            <a:ext cx="6436360" cy="200660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Input</a:t>
            </a:r>
            <a:r>
              <a:rPr sz="14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takes.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Parameters put value into function, while return gets value out.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>
                <a:solidFill>
                  <a:srgbClr val="02FF00"/>
                </a:solidFill>
                <a:latin typeface="Arial MT"/>
                <a:cs typeface="Arial MT"/>
              </a:rPr>
              <a:t>"Ek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packet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dahi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laao”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Naming</a:t>
            </a:r>
            <a:r>
              <a:rPr sz="14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Convention:</a:t>
            </a:r>
            <a:r>
              <a:rPr sz="14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Same as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names.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Parameter</a:t>
            </a:r>
            <a:r>
              <a:rPr sz="14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Argument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Examples: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alert, Math.round, console.log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are functions </a:t>
            </a:r>
            <a:r>
              <a:rPr sz="140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have already used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4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Parameters: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can take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4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than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14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A50A"/>
                </a:solidFill>
                <a:latin typeface="Arial MT"/>
                <a:cs typeface="Arial MT"/>
              </a:rPr>
              <a:t>Value: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Can set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default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 parameter.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0218" y="784150"/>
            <a:ext cx="1657525" cy="16910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498" y="651113"/>
            <a:ext cx="1837231" cy="18372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07932" y="2464307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Pa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9278" y="2482595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Re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rn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1454" y="886636"/>
            <a:ext cx="854439" cy="136618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440195" y="2446020"/>
            <a:ext cx="731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F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400" spc="5">
                <a:solidFill>
                  <a:srgbClr val="02FF00"/>
                </a:solidFill>
                <a:latin typeface="Comic Sans MS"/>
                <a:cs typeface="Comic Sans MS"/>
              </a:rPr>
              <a:t>nc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on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8862" y="1393963"/>
            <a:ext cx="822672" cy="3515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4560" y="1327777"/>
            <a:ext cx="822672" cy="35152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7337" y="0"/>
            <a:ext cx="1438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422259" y="1689099"/>
            <a:ext cx="389382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indent="-44958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2"/>
              <a:tabLst>
                <a:tab pos="46228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SzPct val="64285"/>
              <a:buAutoNum type="arabicPeriod" startAt="32"/>
              <a:tabLst>
                <a:tab pos="46228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spcBef>
                <a:spcPts val="45"/>
              </a:spcBef>
              <a:buSzPct val="64285"/>
              <a:buAutoNum type="arabicPeriod" startAt="32"/>
              <a:tabLst>
                <a:tab pos="46228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Return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buSzPct val="64285"/>
              <a:buAutoNum type="arabicPeriod" startAt="32"/>
              <a:tabLst>
                <a:tab pos="46228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5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Parameters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545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ts val="3225"/>
              </a:lnSpc>
            </a:pPr>
            <a:r>
              <a:rPr sz="2800" spc="-5">
                <a:solidFill>
                  <a:srgbClr val="FFA50A"/>
                </a:solidFill>
              </a:rPr>
              <a:t>Functions</a:t>
            </a:r>
            <a:endParaRPr sz="2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381" y="1468628"/>
            <a:ext cx="4883150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0" marR="5080" indent="-36195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check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odd </a:t>
            </a:r>
            <a:r>
              <a:rPr sz="1800" spc="-49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or even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82245" indent="-361950">
              <a:lnSpc>
                <a:spcPts val="2110"/>
              </a:lnSpc>
              <a:spcBef>
                <a:spcPts val="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larger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the two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numbers.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18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convert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Celsius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30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Fahrenheit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35"/>
              </a:lnSpc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(9/5)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*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737" y="52832"/>
            <a:ext cx="19145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Ob</a:t>
            </a:r>
            <a:r>
              <a:rPr>
                <a:solidFill>
                  <a:srgbClr val="FFA50A"/>
                </a:solidFill>
              </a:rPr>
              <a:t>je</a:t>
            </a:r>
            <a:r>
              <a:rPr spc="-5">
                <a:solidFill>
                  <a:srgbClr val="FFA50A"/>
                </a:solidFill>
              </a:rPr>
              <a:t>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098" y="777747"/>
            <a:ext cx="3686810" cy="300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6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spcBef>
                <a:spcPts val="45"/>
              </a:spcBef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Inside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Autoboxing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1645" algn="l"/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References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Shortcuts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7375" y="0"/>
            <a:ext cx="54305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36.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 spc="-5"/>
              <a:t>Object?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54" y="3388867"/>
            <a:ext cx="6287135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Groups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together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key-value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pairs.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How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Define: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enclose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{name,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price}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Dot Notation: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.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operator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access values.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Benefit: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Organizes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related data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single name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9684" y="803099"/>
            <a:ext cx="1512464" cy="24497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9537" y="1107212"/>
            <a:ext cx="3498912" cy="1141311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5681" y="0"/>
            <a:ext cx="45935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37.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/>
              <a:t>Object</a:t>
            </a:r>
            <a:r>
              <a:rPr spc="-35"/>
              <a:t> </a:t>
            </a:r>
            <a:r>
              <a:rPr spc="-5">
                <a:solidFill>
                  <a:srgbClr val="FFC000"/>
                </a:solidFill>
              </a:rPr>
              <a:t>Syntax</a:t>
            </a:r>
            <a:r>
              <a:rPr spc="-5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668" y="3352291"/>
            <a:ext cx="5511800" cy="111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Basic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Structure: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enclose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Rules: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separated by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colon(:)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Comma: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Separates different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property-value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pairs.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name: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"Laptop",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price: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1000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684" y="891472"/>
            <a:ext cx="6503525" cy="212154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356" y="0"/>
            <a:ext cx="52216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38.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Accessing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109" y="2703067"/>
            <a:ext cx="5779135" cy="22250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69900" marR="5080" indent="-45720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 N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ti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: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cc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i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s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.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ato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204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product.price</a:t>
            </a:r>
            <a:endParaRPr sz="1800">
              <a:latin typeface="Arial MT"/>
              <a:cs typeface="Arial MT"/>
            </a:endParaRPr>
          </a:p>
          <a:p>
            <a:pPr marL="469900" marR="177800" indent="-457200">
              <a:lnSpc>
                <a:spcPts val="2110"/>
              </a:lnSpc>
              <a:spcBef>
                <a:spcPts val="10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Bracket Notation: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special </a:t>
            </a:r>
            <a:r>
              <a:rPr sz="1800" spc="-49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characters</a:t>
            </a:r>
            <a:r>
              <a:rPr sz="18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product[”nick-name"]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 Variables can be</a:t>
            </a:r>
            <a:endParaRPr sz="1800">
              <a:latin typeface="Arial MT"/>
              <a:cs typeface="Arial MT"/>
            </a:endParaRPr>
          </a:p>
          <a:p>
            <a:pPr marL="469900">
              <a:lnSpc>
                <a:spcPts val="2000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80"/>
              </a:lnSpc>
              <a:buClr>
                <a:srgbClr val="FFA50A"/>
              </a:buClr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Values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added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removed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object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Delete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delete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30" y="714843"/>
            <a:ext cx="1466850" cy="17144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4919" y="803099"/>
            <a:ext cx="1120382" cy="1558977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200" y="0"/>
            <a:ext cx="41662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39.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Inside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Object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5" y="3355340"/>
            <a:ext cx="7049134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contain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contain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other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objects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are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Nested Objects.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properties.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 an object are called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Null Value: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Intentionally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leaving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empty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074" y="532005"/>
            <a:ext cx="2366883" cy="2672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317" y="659566"/>
            <a:ext cx="3191341" cy="244266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256" y="0"/>
            <a:ext cx="3519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40.</a:t>
            </a:r>
            <a:r>
              <a:rPr spc="-85">
                <a:solidFill>
                  <a:srgbClr val="FFA50A"/>
                </a:solidFill>
              </a:rPr>
              <a:t> </a:t>
            </a:r>
            <a:r>
              <a:rPr spc="-5"/>
              <a:t>Autoboxing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728" y="3212083"/>
            <a:ext cx="614743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Automatic conversion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Allows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 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marR="512445" indent="-457200">
              <a:lnSpc>
                <a:spcPts val="2110"/>
              </a:lnSpc>
              <a:spcBef>
                <a:spcPts val="24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length, toUpperCase,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etc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8708" y="494770"/>
            <a:ext cx="4603115" cy="2571750"/>
            <a:chOff x="538708" y="494770"/>
            <a:chExt cx="4603115" cy="2571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0458" y="697043"/>
              <a:ext cx="2031166" cy="20311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08" y="494770"/>
              <a:ext cx="2571749" cy="2571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281" y="0"/>
            <a:ext cx="54063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040" algn="l"/>
              </a:tabLst>
            </a:pPr>
            <a:r>
              <a:rPr spc="-10">
                <a:solidFill>
                  <a:srgbClr val="FFA50A"/>
                </a:solidFill>
              </a:rPr>
              <a:t>41.	</a:t>
            </a:r>
            <a:r>
              <a:rPr spc="-5"/>
              <a:t>Object</a:t>
            </a:r>
            <a:r>
              <a:rPr spc="-50"/>
              <a:t> </a:t>
            </a:r>
            <a:r>
              <a:rPr spc="-5">
                <a:solidFill>
                  <a:srgbClr val="FFA50A"/>
                </a:solidFill>
              </a:rPr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181" y="2821939"/>
            <a:ext cx="594423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work based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references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not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800">
              <a:latin typeface="Arial MT"/>
              <a:cs typeface="Arial MT"/>
            </a:endParaRPr>
          </a:p>
          <a:p>
            <a:pPr marL="469265" marR="5080" indent="-457200">
              <a:lnSpc>
                <a:spcPts val="2210"/>
              </a:lnSpc>
              <a:spcBef>
                <a:spcPts val="114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Copying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object copies the reference, not the actual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07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comparing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==,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you're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comparing</a:t>
            </a:r>
            <a:endParaRPr sz="1800">
              <a:latin typeface="Arial MT"/>
              <a:cs typeface="Arial MT"/>
            </a:endParaRPr>
          </a:p>
          <a:p>
            <a:pPr marL="469265">
              <a:lnSpc>
                <a:spcPts val="2014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references,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95"/>
              </a:lnSpc>
              <a:buSzPct val="116666"/>
              <a:buAutoNum type="arabicPeriod" startAt="4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Changes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reference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affects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all copies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81" y="728742"/>
            <a:ext cx="2847192" cy="16148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235" y="728742"/>
            <a:ext cx="2422240" cy="161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0210" y="728742"/>
            <a:ext cx="2706690" cy="16148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552" y="474784"/>
            <a:ext cx="340465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100" b="1" kern="1200" spc="15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3100" b="1" kern="1200" spc="1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Co</a:t>
            </a:r>
            <a:r>
              <a:rPr lang="en-US" sz="3100" b="1" kern="1200" spc="2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100" b="1" kern="120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-34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io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100" b="1" kern="1200" spc="-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Se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tt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gs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586552" y="1594302"/>
            <a:ext cx="340465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1800" indent="-228600">
              <a:lnSpc>
                <a:spcPct val="90000"/>
              </a:lnSpc>
              <a:spcBef>
                <a:spcPts val="6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Live</a:t>
            </a:r>
            <a:r>
              <a:rPr lang="en-US" spc="-5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Prettier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6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10">
                <a:solidFill>
                  <a:schemeClr val="bg1"/>
                </a:solidFill>
              </a:rPr>
              <a:t>Line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Wrap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Tab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Size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from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4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2</a:t>
            </a: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>
                <a:solidFill>
                  <a:schemeClr val="bg1"/>
                </a:solidFill>
              </a:rPr>
              <a:t>Code Runner</a:t>
            </a: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>
                <a:solidFill>
                  <a:schemeClr val="bg1"/>
                </a:solidFill>
              </a:rPr>
              <a:t>Material Icon Theme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ject 5"/>
          <p:cNvPicPr/>
          <p:nvPr/>
        </p:nvPicPr>
        <p:blipFill rotWithShape="1">
          <a:blip r:embed="rId2" cstate="print"/>
          <a:srcRect r="-2" b="-2"/>
          <a:stretch/>
        </p:blipFill>
        <p:spPr>
          <a:xfrm>
            <a:off x="5140554" y="2192964"/>
            <a:ext cx="2590793" cy="259079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4" name="object 4"/>
          <p:cNvPicPr/>
          <p:nvPr/>
        </p:nvPicPr>
        <p:blipFill rotWithShape="1">
          <a:blip r:embed="rId3" cstate="print"/>
          <a:srcRect r="-9" b="-9"/>
          <a:stretch/>
        </p:blipFill>
        <p:spPr>
          <a:xfrm>
            <a:off x="6333144" y="117506"/>
            <a:ext cx="2214561" cy="2214561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231" y="0"/>
            <a:ext cx="51892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4415" algn="l"/>
              </a:tabLst>
            </a:pPr>
            <a:r>
              <a:rPr spc="-10">
                <a:solidFill>
                  <a:srgbClr val="FFA50A"/>
                </a:solidFill>
              </a:rPr>
              <a:t>42.	</a:t>
            </a:r>
            <a:r>
              <a:rPr spc="-5"/>
              <a:t>Object</a:t>
            </a:r>
            <a:r>
              <a:rPr spc="-70"/>
              <a:t> </a:t>
            </a:r>
            <a:r>
              <a:rPr spc="-5">
                <a:solidFill>
                  <a:srgbClr val="FFA50A"/>
                </a:solidFill>
              </a:rPr>
              <a:t>Shortcuts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096" y="3075939"/>
            <a:ext cx="4977130" cy="172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060"/>
              </a:lnSpc>
              <a:buSzPct val="131250"/>
              <a:buAutoNum type="arabicPeriod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De-structuring:</a:t>
            </a:r>
            <a:r>
              <a:rPr sz="1600" spc="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Extract</a:t>
            </a:r>
            <a:r>
              <a:rPr sz="16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16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595"/>
              </a:lnSpc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easily.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1945"/>
              </a:lnSpc>
              <a:buClr>
                <a:srgbClr val="FFA50A"/>
              </a:buClr>
              <a:buSzPct val="131250"/>
              <a:buAutoNum type="arabicPeriod" startAt="2"/>
              <a:tabLst>
                <a:tab pos="469265" algn="l"/>
                <a:tab pos="469900" algn="l"/>
              </a:tabLst>
            </a:pP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extract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once.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2145"/>
              </a:lnSpc>
              <a:buSzPct val="131250"/>
              <a:buAutoNum type="arabicPeriod" startAt="2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Shorthand Property:</a:t>
            </a:r>
            <a:r>
              <a:rPr sz="1600" spc="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{message:</a:t>
            </a:r>
            <a:r>
              <a:rPr sz="16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message}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655"/>
              </a:lnSpc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simplifies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just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message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2255"/>
              </a:lnSpc>
              <a:buSzPct val="131250"/>
              <a:buAutoNum type="arabicPeriod" startAt="4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Shorthand Method: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Define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methods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860"/>
              </a:lnSpc>
            </a:pP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6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6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keyword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9" y="803099"/>
            <a:ext cx="2550565" cy="16765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441" y="803098"/>
            <a:ext cx="2384338" cy="20600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6616" y="806099"/>
            <a:ext cx="2475645" cy="248161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07350" y="0"/>
            <a:ext cx="12388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477456" y="1292859"/>
            <a:ext cx="3686810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6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spcBef>
                <a:spcPts val="45"/>
              </a:spcBef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Inside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Autoboxing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36"/>
              <a:tabLst>
                <a:tab pos="461645" algn="l"/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References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Shortcuts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0611" y="518667"/>
            <a:ext cx="1383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972" y="1209547"/>
            <a:ext cx="6147435" cy="2485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represent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product from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Myntra</a:t>
            </a:r>
            <a:endParaRPr sz="1800">
              <a:latin typeface="Arial MT"/>
              <a:cs typeface="Arial MT"/>
            </a:endParaRPr>
          </a:p>
          <a:p>
            <a:pPr marL="374650" marR="10795" indent="-361950">
              <a:lnSpc>
                <a:spcPts val="2210"/>
              </a:lnSpc>
              <a:spcBef>
                <a:spcPts val="12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two references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log changes to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 by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changing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19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bracket notation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display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delivery-time.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34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Given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{message: 'good job',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status: 'complete'}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  <a:p>
            <a:pPr marL="374650" marR="151130">
              <a:lnSpc>
                <a:spcPts val="2110"/>
              </a:lnSpc>
              <a:spcBef>
                <a:spcPts val="95"/>
              </a:spcBef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 de-structuring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create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two variables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message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status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75895" indent="-361950">
              <a:lnSpc>
                <a:spcPts val="2090"/>
              </a:lnSpc>
              <a:spcBef>
                <a:spcPts val="114"/>
              </a:spcBef>
              <a:buClr>
                <a:srgbClr val="FFA50A"/>
              </a:buClr>
              <a:buSzPct val="116666"/>
              <a:buAutoNum type="arabicPeriod" startAt="5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isIdenticalProduct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compare two product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512" y="54355"/>
            <a:ext cx="7548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JSON,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Local Storage,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Date </a:t>
            </a:r>
            <a:r>
              <a:rPr sz="3600">
                <a:solidFill>
                  <a:srgbClr val="FFA50A"/>
                </a:solidFill>
              </a:rPr>
              <a:t>&amp;</a:t>
            </a:r>
            <a:r>
              <a:rPr sz="3600" spc="-15">
                <a:solidFill>
                  <a:srgbClr val="FFA50A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DOM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84600" y="1058163"/>
            <a:ext cx="5180965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3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JSON?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Local</a:t>
            </a:r>
            <a:r>
              <a:rPr sz="28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Date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74" y="3692652"/>
            <a:ext cx="1146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F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ni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s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202" y="3692652"/>
            <a:ext cx="143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Project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637" y="3657346"/>
            <a:ext cx="671824" cy="671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0310" y="3520214"/>
            <a:ext cx="479696" cy="9958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2010" y="3593292"/>
            <a:ext cx="566778" cy="87903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443" y="0"/>
            <a:ext cx="45847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43.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85">
                <a:solidFill>
                  <a:srgbClr val="FFFFFF"/>
                </a:solidFill>
              </a:rPr>
              <a:t> </a:t>
            </a:r>
            <a:r>
              <a:rPr spc="-5"/>
              <a:t>JSON?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127" y="3026155"/>
            <a:ext cx="6426835" cy="19443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69900" marR="5080" indent="-45720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JavaScript Object Notation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Not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the same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JS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object, but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similar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0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Common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network calls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storage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JSON.stringify()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JSON.parse()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Strings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easy to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transport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JSON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requires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double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quotes.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Escaped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 \".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JSON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format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 structure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429" y="797854"/>
            <a:ext cx="7726087" cy="197647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8093" y="0"/>
            <a:ext cx="40887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44.</a:t>
            </a:r>
            <a:r>
              <a:rPr spc="-5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Local</a:t>
            </a:r>
            <a:r>
              <a:rPr spc="-55">
                <a:solidFill>
                  <a:srgbClr val="FFA50A"/>
                </a:solidFill>
              </a:rPr>
              <a:t> </a:t>
            </a:r>
            <a:r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25" y="3434588"/>
            <a:ext cx="6909434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Persistent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storage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browser.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setItem: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key-value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pairs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Only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stored.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getItem: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Retrieves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Other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Methods: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localStorage.clear(), removeItem()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Do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not</a:t>
            </a:r>
            <a:r>
              <a:rPr sz="18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sensitive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information.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Viewable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storage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console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227" y="995440"/>
            <a:ext cx="2011739" cy="15402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348" y="657269"/>
            <a:ext cx="5189848" cy="266239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3936" y="0"/>
            <a:ext cx="20167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45.</a:t>
            </a:r>
            <a:r>
              <a:rPr spc="-85">
                <a:solidFill>
                  <a:srgbClr val="FFA50A"/>
                </a:solidFill>
              </a:rPr>
              <a:t> </a:t>
            </a:r>
            <a:r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103" y="2730500"/>
            <a:ext cx="6330950" cy="218821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3215" indent="-31115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new Date()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new Date object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current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2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8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635000" lvl="1" indent="-304165">
              <a:lnSpc>
                <a:spcPts val="1620"/>
              </a:lnSpc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getTime():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Milliseconds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Epoch.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getFullYear():</a:t>
            </a:r>
            <a:r>
              <a:rPr sz="14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4-digit</a:t>
            </a:r>
            <a:r>
              <a:rPr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getDay():</a:t>
            </a:r>
            <a:r>
              <a:rPr sz="14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week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getMinutes():</a:t>
            </a:r>
            <a:r>
              <a:rPr sz="14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minute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ts val="1485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getHours():</a:t>
            </a:r>
            <a:r>
              <a:rPr sz="14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1400">
              <a:latin typeface="Arial MT"/>
              <a:cs typeface="Arial MT"/>
            </a:endParaRPr>
          </a:p>
          <a:p>
            <a:pPr marL="323850" indent="-311150">
              <a:lnSpc>
                <a:spcPts val="232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Crucial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timestamps, scheduling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etc.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50" y="629919"/>
            <a:ext cx="2332990" cy="186094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099" y="0"/>
            <a:ext cx="72910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46. </a:t>
            </a:r>
            <a:r>
              <a:rPr spc="-5"/>
              <a:t>DOM</a:t>
            </a:r>
            <a:r>
              <a:rPr spc="-25"/>
              <a:t> </a:t>
            </a:r>
            <a:r>
              <a:rPr spc="-5">
                <a:solidFill>
                  <a:srgbClr val="FFA50A"/>
                </a:solidFill>
              </a:rPr>
              <a:t>Properties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880" y="1340611"/>
            <a:ext cx="3010535" cy="222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8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title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href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21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innerHTML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innerText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classList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0183" y="1340611"/>
            <a:ext cx="2914650" cy="222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8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getElementById()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querySelector()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classList: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add(),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remove()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21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createElement()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appendChild()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removeChild()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replaceChild()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9611" y="0"/>
            <a:ext cx="5674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>
                <a:solidFill>
                  <a:srgbClr val="FFA50A"/>
                </a:solidFill>
              </a:rPr>
              <a:t>JSON,</a:t>
            </a:r>
            <a:r>
              <a:rPr sz="2700" spc="-15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Local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Storage,</a:t>
            </a:r>
            <a:r>
              <a:rPr sz="2700" spc="-5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Date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&amp;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 spc="-5">
                <a:solidFill>
                  <a:srgbClr val="FFA50A"/>
                </a:solidFill>
              </a:rPr>
              <a:t>DOM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99488" y="624332"/>
            <a:ext cx="5074920" cy="259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2570" algn="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Comic Sans MS"/>
              <a:cs typeface="Comic Sans MS"/>
            </a:endParaRPr>
          </a:p>
          <a:p>
            <a:pPr marL="455295" indent="-443230">
              <a:lnSpc>
                <a:spcPts val="3325"/>
              </a:lnSpc>
              <a:spcBef>
                <a:spcPts val="5"/>
              </a:spcBef>
              <a:buClr>
                <a:srgbClr val="FFA50A"/>
              </a:buClr>
              <a:buSzPct val="64285"/>
              <a:buAutoNum type="arabicPeriod" startAt="43"/>
              <a:tabLst>
                <a:tab pos="45593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JSON?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SzPct val="64285"/>
              <a:buAutoNum type="arabicPeriod" startAt="43"/>
              <a:tabLst>
                <a:tab pos="46228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Local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43"/>
              <a:tabLst>
                <a:tab pos="46228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Date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Clr>
                <a:srgbClr val="FFA50A"/>
              </a:buClr>
              <a:buSzPct val="64285"/>
              <a:buAutoNum type="arabicPeriod" startAt="43"/>
              <a:tabLst>
                <a:tab pos="46228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298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2911" y="518667"/>
            <a:ext cx="5718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JSON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,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Local</a:t>
            </a:r>
            <a:r>
              <a:rPr sz="27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Storage,</a:t>
            </a:r>
            <a:r>
              <a:rPr sz="2700" spc="-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Date</a:t>
            </a:r>
            <a:r>
              <a:rPr sz="27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7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 spc="-5">
                <a:solidFill>
                  <a:srgbClr val="FFA50A"/>
                </a:solidFill>
                <a:latin typeface="Comic Sans MS"/>
                <a:cs typeface="Comic Sans MS"/>
              </a:rPr>
              <a:t>DOM</a:t>
            </a:r>
            <a:endParaRPr sz="27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25" y="1243076"/>
            <a:ext cx="6261735" cy="22174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88645" indent="-342900">
              <a:lnSpc>
                <a:spcPts val="2090"/>
              </a:lnSpc>
              <a:spcBef>
                <a:spcPts val="2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Display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good morning, afternoon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night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based on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1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Add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Button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which shows 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many times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pressed.</a:t>
            </a:r>
            <a:endParaRPr sz="1800">
              <a:latin typeface="Arial MT"/>
              <a:cs typeface="Arial MT"/>
            </a:endParaRPr>
          </a:p>
          <a:p>
            <a:pPr marL="552450" marR="23495" lvl="1" indent="-182880">
              <a:lnSpc>
                <a:spcPts val="2090"/>
              </a:lnSpc>
              <a:spcBef>
                <a:spcPts val="175"/>
              </a:spcBef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Also,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different colors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when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 been pressed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even times.</a:t>
            </a:r>
            <a:endParaRPr sz="1800">
              <a:latin typeface="Arial MT"/>
              <a:cs typeface="Arial MT"/>
            </a:endParaRPr>
          </a:p>
          <a:p>
            <a:pPr marL="552450" lvl="1" indent="-182880">
              <a:lnSpc>
                <a:spcPts val="2150"/>
              </a:lnSpc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The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click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count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should also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survive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browser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refresh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9665" y="73578"/>
            <a:ext cx="3216070" cy="32160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922" y="706016"/>
            <a:ext cx="1469555" cy="19511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386" y="2109975"/>
            <a:ext cx="2818115" cy="2818115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62" y="2071875"/>
            <a:ext cx="2808444" cy="280844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526943" y="2553456"/>
            <a:ext cx="2640592" cy="1999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n-US" sz="3400" kern="1200" spc="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Emmet</a:t>
            </a:r>
            <a:r>
              <a:rPr lang="en-US" sz="3400" kern="1200" spc="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!</a:t>
            </a:r>
            <a:r>
              <a:rPr lang="en-US" sz="3400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generate </a:t>
            </a:r>
            <a:r>
              <a:rPr lang="en-US" sz="3400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code</a:t>
            </a:r>
            <a:endParaRPr lang="en-US" sz="3400" kern="1200">
              <a:solidFill>
                <a:srgbClr val="F39D0A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61315" algn="l"/>
              </a:tabLst>
            </a:pPr>
            <a:r>
              <a:rPr lang="en-US">
                <a:solidFill>
                  <a:schemeClr val="bg1"/>
                </a:solidFill>
              </a:rPr>
              <a:t>1.	Type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!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wait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suggestions.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52832"/>
            <a:ext cx="353567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Arrays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4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836" y="908811"/>
            <a:ext cx="5205095" cy="385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Loop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Accumulator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Pattern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Continue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0"/>
            <a:ext cx="51314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47.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 spc="-5"/>
              <a:t>Array?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70" y="3366516"/>
            <a:ext cx="5701030" cy="12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6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An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2000">
              <a:latin typeface="Arial MT"/>
              <a:cs typeface="Arial MT"/>
            </a:endParaRPr>
          </a:p>
          <a:p>
            <a:pPr marL="469900" indent="-457200">
              <a:lnSpc>
                <a:spcPts val="240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Index:</a:t>
            </a:r>
            <a:r>
              <a:rPr sz="2000" spc="-3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0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469265" marR="5080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storing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values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45" y="803099"/>
            <a:ext cx="7615013" cy="22068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156" y="0"/>
            <a:ext cx="61347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48.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Array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Syntax</a:t>
            </a:r>
            <a:r>
              <a:rPr spc="-25"/>
              <a:t> </a:t>
            </a:r>
            <a:r>
              <a:t>&amp;</a:t>
            </a:r>
            <a:r>
              <a:rPr spc="-25"/>
              <a:t> </a:t>
            </a:r>
            <a:r>
              <a:rPr spc="-5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945" y="2148332"/>
            <a:ext cx="6642734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brackets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enclose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of values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saved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Accessing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</a:t>
            </a:r>
            <a:r>
              <a:rPr sz="1800" spc="-4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Rules: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4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Brackets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25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commas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lines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hold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any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including arrays.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operator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803099"/>
            <a:ext cx="7772400" cy="112241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243" y="1015"/>
            <a:ext cx="72764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49.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pc="-5"/>
              <a:t>Properties</a:t>
            </a:r>
            <a:r>
              <a:rPr spc="-15"/>
              <a:t> </a:t>
            </a:r>
            <a:r>
              <a:t>&amp;</a:t>
            </a:r>
            <a:r>
              <a:rPr spc="-15"/>
              <a:t> </a:t>
            </a:r>
            <a:r>
              <a:rPr spc="-5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959" y="840739"/>
            <a:ext cx="515683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Array.isArray()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Length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holds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Methods: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9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push/pop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shift/unshift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 front.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spcBef>
                <a:spcPts val="2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splice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toString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string.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25"/>
              </a:lnSpc>
              <a:spcBef>
                <a:spcPts val="50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sort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valueOf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itself.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225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use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reference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350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De-structuring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works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295" y="853837"/>
            <a:ext cx="2468881" cy="2478412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1237" y="1015"/>
            <a:ext cx="45827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50.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What	is</a:t>
            </a:r>
            <a:r>
              <a:rPr spc="-5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a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pc="-5"/>
              <a:t>Loop?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2365" marR="5080" indent="-457200">
              <a:lnSpc>
                <a:spcPts val="2400"/>
              </a:lnSpc>
              <a:spcBef>
                <a:spcPts val="180"/>
              </a:spcBef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 spc="-5">
                <a:solidFill>
                  <a:srgbClr val="FFA50A"/>
                </a:solidFill>
              </a:rPr>
              <a:t>Code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that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runs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t>multiple</a:t>
            </a:r>
            <a:r>
              <a:rPr spc="-15"/>
              <a:t> </a:t>
            </a:r>
            <a:r>
              <a:rPr spc="-5"/>
              <a:t>times</a:t>
            </a:r>
            <a:r>
              <a:rPr spc="-20"/>
              <a:t> </a:t>
            </a:r>
            <a:r>
              <a:rPr>
                <a:solidFill>
                  <a:srgbClr val="FFFFFF"/>
                </a:solidFill>
              </a:rPr>
              <a:t>based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on </a:t>
            </a:r>
            <a:r>
              <a:rPr spc="-54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/>
              <a:t>condition</a:t>
            </a:r>
            <a:r>
              <a:rPr spc="-5">
                <a:solidFill>
                  <a:srgbClr val="FFFFFF"/>
                </a:solidFill>
              </a:rPr>
              <a:t>.</a:t>
            </a:r>
          </a:p>
          <a:p>
            <a:pPr marL="3682365" marR="159385" indent="-457200">
              <a:lnSpc>
                <a:spcPts val="240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Loops </a:t>
            </a:r>
            <a:r>
              <a:rPr>
                <a:solidFill>
                  <a:srgbClr val="FFFFFF"/>
                </a:solidFill>
              </a:rPr>
              <a:t>also </a:t>
            </a:r>
            <a:r>
              <a:rPr spc="-5"/>
              <a:t>alter </a:t>
            </a:r>
            <a:r>
              <a:rPr spc="-5">
                <a:solidFill>
                  <a:srgbClr val="FFFFFF"/>
                </a:solidFill>
              </a:rPr>
              <a:t>the </a:t>
            </a:r>
            <a:r>
              <a:rPr spc="-5"/>
              <a:t>flow </a:t>
            </a:r>
            <a:r>
              <a:t>of </a:t>
            </a:r>
            <a:r>
              <a:rPr spc="-5"/>
              <a:t>execution</a:t>
            </a:r>
            <a:r>
              <a:rPr spc="-5">
                <a:solidFill>
                  <a:srgbClr val="FFFFFF"/>
                </a:solidFill>
              </a:rPr>
              <a:t>, </a:t>
            </a:r>
            <a:r>
              <a:rPr spc="-5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similar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to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functions.</a:t>
            </a:r>
          </a:p>
          <a:p>
            <a:pPr marL="3796665" lvl="1" indent="-171450">
              <a:lnSpc>
                <a:spcPts val="2320"/>
              </a:lnSpc>
              <a:buSzPct val="105000"/>
              <a:buChar char="•"/>
              <a:tabLst>
                <a:tab pos="3796665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blocks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000">
              <a:latin typeface="Arial MT"/>
              <a:cs typeface="Arial MT"/>
            </a:endParaRPr>
          </a:p>
          <a:p>
            <a:pPr marL="3796665" lvl="1" indent="-171450">
              <a:lnSpc>
                <a:spcPts val="2350"/>
              </a:lnSpc>
              <a:buSzPct val="105000"/>
              <a:buChar char="•"/>
              <a:tabLst>
                <a:tab pos="3796665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Loops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Repeated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execution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000">
              <a:latin typeface="Arial MT"/>
              <a:cs typeface="Arial MT"/>
            </a:endParaRPr>
          </a:p>
          <a:p>
            <a:pPr marL="3682365" indent="-457200">
              <a:lnSpc>
                <a:spcPts val="241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Loops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automate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/>
              <a:t>repetitive</a:t>
            </a:r>
            <a:r>
              <a:rPr spc="-20"/>
              <a:t> </a:t>
            </a:r>
            <a:r>
              <a:rPr spc="-5">
                <a:solidFill>
                  <a:srgbClr val="FFFFFF"/>
                </a:solidFill>
              </a:rPr>
              <a:t>tasks.</a:t>
            </a:r>
          </a:p>
          <a:p>
            <a:pPr marL="3682365" indent="-457200">
              <a:lnSpc>
                <a:spcPts val="240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Types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of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Loops: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for,</a:t>
            </a:r>
            <a:r>
              <a:rPr spc="-30"/>
              <a:t> </a:t>
            </a:r>
            <a:r>
              <a:t>while,</a:t>
            </a:r>
            <a:r>
              <a:rPr spc="-30"/>
              <a:t> </a:t>
            </a:r>
            <a:r>
              <a:t>do-while</a:t>
            </a:r>
            <a:r>
              <a:rPr>
                <a:solidFill>
                  <a:srgbClr val="FFFFFF"/>
                </a:solidFill>
              </a:rPr>
              <a:t>.</a:t>
            </a:r>
          </a:p>
          <a:p>
            <a:pPr marL="3682365" marR="389255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 spc="-5">
                <a:solidFill>
                  <a:srgbClr val="FFA50A"/>
                </a:solidFill>
              </a:rPr>
              <a:t>Iterations: </a:t>
            </a:r>
            <a:r>
              <a:rPr spc="-5">
                <a:solidFill>
                  <a:srgbClr val="FFFFFF"/>
                </a:solidFill>
              </a:rPr>
              <a:t>Number of </a:t>
            </a:r>
            <a:r>
              <a:rPr spc="-5"/>
              <a:t>times </a:t>
            </a:r>
            <a:r>
              <a:rPr spc="-5">
                <a:solidFill>
                  <a:srgbClr val="FFFFFF"/>
                </a:solidFill>
              </a:rPr>
              <a:t>the loop </a:t>
            </a:r>
            <a:r>
              <a:rPr spc="-545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runs.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45" y="746759"/>
            <a:ext cx="3295636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075" y="0"/>
            <a:ext cx="33718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51.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pc="-5"/>
              <a:t>While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870" y="3718052"/>
            <a:ext cx="6492240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Iterations: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Number of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times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loop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non-standard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conditions.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Repeating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block of code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3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Remember: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Always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include 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update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avoid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infinite loops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45" y="614696"/>
            <a:ext cx="2638962" cy="2951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4964" y="614696"/>
            <a:ext cx="4142605" cy="1564623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7618" y="0"/>
            <a:ext cx="40684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52.</a:t>
            </a:r>
            <a:r>
              <a:rPr spc="-5"/>
              <a:t>Do</a:t>
            </a:r>
            <a:r>
              <a:rPr spc="-50"/>
              <a:t> </a:t>
            </a:r>
            <a:r>
              <a:rPr spc="-5"/>
              <a:t>While</a:t>
            </a:r>
            <a:r>
              <a:rPr spc="-45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764" y="3919220"/>
            <a:ext cx="5810885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0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Executes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block first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then checks condition.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Guaranteed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run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at least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6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Unlike while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first iteration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unconditional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3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Don't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forget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update condition to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avoid infinite loops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39" y="692059"/>
            <a:ext cx="2515625" cy="31484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995" y="692059"/>
            <a:ext cx="3382009" cy="164641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256" y="0"/>
            <a:ext cx="2757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53.</a:t>
            </a:r>
            <a:r>
              <a:rPr spc="-5"/>
              <a:t>For</a:t>
            </a:r>
            <a:r>
              <a:rPr spc="-90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988" y="4031996"/>
            <a:ext cx="4998085" cy="575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0" indent="-311150">
              <a:lnSpc>
                <a:spcPts val="21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Standard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multiple times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Generally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preferred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counting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837" y="665940"/>
            <a:ext cx="2683304" cy="31516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2760" y="665941"/>
            <a:ext cx="4766513" cy="90378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4193" y="0"/>
            <a:ext cx="55372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54.</a:t>
            </a:r>
            <a:r>
              <a:rPr spc="-5"/>
              <a:t>Accumulator</a:t>
            </a:r>
            <a:r>
              <a:rPr spc="-65"/>
              <a:t> </a:t>
            </a:r>
            <a:r>
              <a:rPr spc="-5">
                <a:solidFill>
                  <a:srgbClr val="FFA50A"/>
                </a:solidFill>
              </a:rPr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508" y="3494532"/>
            <a:ext cx="5856605" cy="124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6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10">
                <a:solidFill>
                  <a:srgbClr val="FFA50A"/>
                </a:solidFill>
                <a:latin typeface="Arial MT"/>
                <a:cs typeface="Arial MT"/>
              </a:rPr>
              <a:t>pattern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accumulate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values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looping.</a:t>
            </a:r>
            <a:endParaRPr sz="2000">
              <a:latin typeface="Arial MT"/>
              <a:cs typeface="Arial MT"/>
            </a:endParaRPr>
          </a:p>
          <a:p>
            <a:pPr marL="469900" indent="-457200">
              <a:lnSpc>
                <a:spcPts val="245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20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Scenarios:</a:t>
            </a:r>
            <a:endParaRPr sz="2000">
              <a:latin typeface="Arial MT"/>
              <a:cs typeface="Arial MT"/>
            </a:endParaRPr>
          </a:p>
          <a:p>
            <a:pPr marL="641350" lvl="1" indent="-228600">
              <a:lnSpc>
                <a:spcPts val="2390"/>
              </a:lnSpc>
              <a:buClr>
                <a:srgbClr val="FFA50A"/>
              </a:buClr>
              <a:buSzPct val="105000"/>
              <a:buChar char="•"/>
              <a:tabLst>
                <a:tab pos="640715" algn="l"/>
                <a:tab pos="6413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Sum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all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 the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2000">
              <a:latin typeface="Arial MT"/>
              <a:cs typeface="Arial MT"/>
            </a:endParaRPr>
          </a:p>
          <a:p>
            <a:pPr marL="641350" lvl="1" indent="-228600">
              <a:lnSpc>
                <a:spcPct val="100000"/>
              </a:lnSpc>
              <a:buClr>
                <a:srgbClr val="FFA50A"/>
              </a:buClr>
              <a:buSzPct val="105000"/>
              <a:buChar char="•"/>
              <a:tabLst>
                <a:tab pos="640715" algn="l"/>
                <a:tab pos="6413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modified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copy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an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714637"/>
            <a:ext cx="4324305" cy="243242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468" y="0"/>
            <a:ext cx="4692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55.</a:t>
            </a:r>
            <a:r>
              <a:rPr spc="-5"/>
              <a:t>Break</a:t>
            </a:r>
            <a:r>
              <a:rPr spc="-45"/>
              <a:t> </a:t>
            </a:r>
            <a:r>
              <a:t>&amp;</a:t>
            </a:r>
            <a:r>
              <a:rPr spc="-35"/>
              <a:t> </a:t>
            </a:r>
            <a:r>
              <a:rPr spc="-5">
                <a:solidFill>
                  <a:srgbClr val="FFA50A"/>
                </a:solidFill>
              </a:rPr>
              <a:t>Continue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368" y="3309620"/>
            <a:ext cx="5856605" cy="139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Break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lets you stop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loop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early, 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break out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loop</a:t>
            </a:r>
            <a:endParaRPr sz="1800">
              <a:latin typeface="Arial MT"/>
              <a:cs typeface="Arial MT"/>
            </a:endParaRPr>
          </a:p>
          <a:p>
            <a:pPr marL="370205" marR="309245" indent="-357505">
              <a:lnSpc>
                <a:spcPts val="2180"/>
              </a:lnSpc>
              <a:spcBef>
                <a:spcPts val="150"/>
              </a:spcBef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 to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skip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one iteration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the current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095"/>
              </a:lnSpc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loop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remember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 the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increment manually</a:t>
            </a:r>
            <a:endParaRPr sz="1800">
              <a:latin typeface="Arial MT"/>
              <a:cs typeface="Arial MT"/>
            </a:endParaRPr>
          </a:p>
          <a:p>
            <a:pPr marL="370205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5759" y="803099"/>
            <a:ext cx="4831715" cy="2214880"/>
            <a:chOff x="365759" y="803099"/>
            <a:chExt cx="4831715" cy="2214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59" y="803099"/>
              <a:ext cx="4831462" cy="2214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803099"/>
              <a:ext cx="2163317" cy="2214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1" baseType="lpstr">
      <vt:lpstr>Office Theme</vt:lpstr>
      <vt:lpstr>PowerPoint Presentation</vt:lpstr>
      <vt:lpstr>What is JavaScript</vt:lpstr>
      <vt:lpstr>Why you should learn JavaScript?</vt:lpstr>
      <vt:lpstr>What is IDE</vt:lpstr>
      <vt:lpstr> Need of IDE</vt:lpstr>
      <vt:lpstr>Installation &amp; Setup</vt:lpstr>
      <vt:lpstr>Opening project in VsCode</vt:lpstr>
      <vt:lpstr>VsCode Extensions and Settings</vt:lpstr>
      <vt:lpstr>PowerPoint Presentation</vt:lpstr>
      <vt:lpstr> HTML</vt:lpstr>
      <vt:lpstr>CSS (Cascading Style Sheets)</vt:lpstr>
      <vt:lpstr>JS (Java Script)</vt:lpstr>
      <vt:lpstr>JS(JavaScript)</vt:lpstr>
      <vt:lpstr>Role of Browser</vt:lpstr>
      <vt:lpstr>How to Run JS File </vt:lpstr>
      <vt:lpstr>Day – 01 Overview, Placement of JavaScript, Variables, and Operators</vt:lpstr>
      <vt:lpstr>Table of Contents</vt:lpstr>
      <vt:lpstr>Script Tag</vt:lpstr>
      <vt:lpstr>Syntax Rules</vt:lpstr>
      <vt:lpstr>21. Updating Values</vt:lpstr>
      <vt:lpstr>Naming Conventions</vt:lpstr>
      <vt:lpstr>Ways to Create Variables</vt:lpstr>
      <vt:lpstr>JavaScript &amp; CSS Comments</vt:lpstr>
      <vt:lpstr>Introduction to JavaScript</vt:lpstr>
      <vt:lpstr>1. JS in Console (Inspect)</vt:lpstr>
      <vt:lpstr>JS in Console (Alert)</vt:lpstr>
      <vt:lpstr>PowerPoint Presentation</vt:lpstr>
      <vt:lpstr>What is a Programming Language?</vt:lpstr>
      <vt:lpstr>5. What is a Syntax?</vt:lpstr>
      <vt:lpstr>6. FrontEnd / BackEnd / FullStack</vt:lpstr>
      <vt:lpstr>Don’t learn syntax.</vt:lpstr>
      <vt:lpstr>Introduction Revision</vt:lpstr>
      <vt:lpstr>Numbers &amp; Strings</vt:lpstr>
      <vt:lpstr>7. Arithmetic Operators</vt:lpstr>
      <vt:lpstr>8. Order of Operations</vt:lpstr>
      <vt:lpstr>9. Types of Numbers (Integers &amp; Floats)</vt:lpstr>
      <vt:lpstr>9. Types of Numbers (Float Problems)</vt:lpstr>
      <vt:lpstr>11. Strings</vt:lpstr>
      <vt:lpstr>12. Type Of Operator</vt:lpstr>
      <vt:lpstr>Numbers &amp; Strings</vt:lpstr>
      <vt:lpstr>JavaScript With HTML &amp; CSS</vt:lpstr>
      <vt:lpstr>2. DOM Manipulation</vt:lpstr>
      <vt:lpstr>14 Basic HTML Page</vt:lpstr>
      <vt:lpstr>14 HTML DOM</vt:lpstr>
      <vt:lpstr>14 HTML (Attributes)</vt:lpstr>
      <vt:lpstr>15 CSS (Basic Syntax)</vt:lpstr>
      <vt:lpstr>15 CSS (Element selector)</vt:lpstr>
      <vt:lpstr>15 CSS (id &amp; class attribute)</vt:lpstr>
      <vt:lpstr>15 CSS (Id selector)</vt:lpstr>
      <vt:lpstr>15 CSS (Class selector)</vt:lpstr>
      <vt:lpstr>16 Query Selector</vt:lpstr>
      <vt:lpstr>16 Query Selector</vt:lpstr>
      <vt:lpstr>19. What are Variables?</vt:lpstr>
      <vt:lpstr>Revision</vt:lpstr>
      <vt:lpstr>Practice Exercise Variables</vt:lpstr>
      <vt:lpstr>if-else &amp; Boolean</vt:lpstr>
      <vt:lpstr>25. What are Booleans?</vt:lpstr>
      <vt:lpstr>26. Comparison Operators</vt:lpstr>
      <vt:lpstr>27. if-else</vt:lpstr>
      <vt:lpstr>28. Logical Operators</vt:lpstr>
      <vt:lpstr>29. Scope</vt:lpstr>
      <vt:lpstr>30. Truthy and Falsy Values</vt:lpstr>
      <vt:lpstr>31. If alternates</vt:lpstr>
      <vt:lpstr>Revision</vt:lpstr>
      <vt:lpstr>Practice Exercise if-else &amp; Boolean</vt:lpstr>
      <vt:lpstr>Functions</vt:lpstr>
      <vt:lpstr>32. What are Functions?</vt:lpstr>
      <vt:lpstr>33. Functions Syntax</vt:lpstr>
      <vt:lpstr>34. Return statement</vt:lpstr>
      <vt:lpstr>35. Parameters</vt:lpstr>
      <vt:lpstr>Revision</vt:lpstr>
      <vt:lpstr>Practice Exercise Functions</vt:lpstr>
      <vt:lpstr>Objects</vt:lpstr>
      <vt:lpstr>36. What is an Object?</vt:lpstr>
      <vt:lpstr>37. Object Syntax?</vt:lpstr>
      <vt:lpstr>38. Accessing Objects</vt:lpstr>
      <vt:lpstr>39. Inside Object</vt:lpstr>
      <vt:lpstr>40. Autoboxing</vt:lpstr>
      <vt:lpstr>41. Object References</vt:lpstr>
      <vt:lpstr>42. Object Shortcuts</vt:lpstr>
      <vt:lpstr>Revision</vt:lpstr>
      <vt:lpstr>Practice Exercise</vt:lpstr>
      <vt:lpstr>JSON, Local Storage, Date &amp; DOM</vt:lpstr>
      <vt:lpstr>43. What is JSON?</vt:lpstr>
      <vt:lpstr>44. Local Storage</vt:lpstr>
      <vt:lpstr>45. Date</vt:lpstr>
      <vt:lpstr>46. DOM Properties &amp; Methods</vt:lpstr>
      <vt:lpstr>JSON, Local Storage, Date &amp; DOM</vt:lpstr>
      <vt:lpstr>Practice Exercise</vt:lpstr>
      <vt:lpstr>Arrays &amp; Loops</vt:lpstr>
      <vt:lpstr>47. What is an Array?</vt:lpstr>
      <vt:lpstr>48. Array Syntax &amp; Values</vt:lpstr>
      <vt:lpstr>49. Array Properties &amp; Methods</vt:lpstr>
      <vt:lpstr>50. What is a Loop?</vt:lpstr>
      <vt:lpstr>51. While Loop</vt:lpstr>
      <vt:lpstr>52.Do While Loop</vt:lpstr>
      <vt:lpstr>53.For Loop</vt:lpstr>
      <vt:lpstr>54.Accumulator Pattern</vt:lpstr>
      <vt:lpstr>55.Break &amp; Continue</vt:lpstr>
      <vt:lpstr>Revision</vt:lpstr>
      <vt:lpstr>Practice Exercise</vt:lpstr>
      <vt:lpstr>Advance Functions</vt:lpstr>
      <vt:lpstr>56. Anonymous Functions As Values</vt:lpstr>
      <vt:lpstr>57. Arrow Functions</vt:lpstr>
      <vt:lpstr>58. setTimeout &amp; setInterval</vt:lpstr>
      <vt:lpstr>59. Event Listener</vt:lpstr>
      <vt:lpstr>60. For Each Loop</vt:lpstr>
      <vt:lpstr>61. Array Methods</vt:lpstr>
      <vt:lpstr>Revision</vt:lpstr>
      <vt:lpstr>Practice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created xsi:type="dcterms:W3CDTF">2024-02-02T09:22:38Z</dcterms:created>
  <dcterms:modified xsi:type="dcterms:W3CDTF">2024-02-09T17:09:27Z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2024-02-02T00:00:00Z</vt:filetime>
  </property>
</Properties>
</file>